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Glacial Indifference" panose="020B0604020202020204" charset="0"/>
      <p:regular r:id="rId13"/>
    </p:embeddedFont>
    <p:embeddedFont>
      <p:font typeface="Glacial Indifference Bold" panose="020B0604020202020204" charset="0"/>
      <p:regular r:id="rId14"/>
    </p:embeddedFont>
    <p:embeddedFont>
      <p:font typeface="Hagrid Heavy"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4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2.jpe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20A91F97-D2A9-0769-875C-29737358EC64}"/>
              </a:ext>
            </a:extLst>
          </p:cNvPr>
          <p:cNvPicPr>
            <a:picLocks noChangeAspect="1"/>
          </p:cNvPicPr>
          <p:nvPr/>
        </p:nvPicPr>
        <p:blipFill>
          <a:blip r:embed="rId2"/>
          <a:stretch>
            <a:fillRect/>
          </a:stretch>
        </p:blipFill>
        <p:spPr>
          <a:xfrm>
            <a:off x="-152400" y="13497"/>
            <a:ext cx="18464211" cy="10331959"/>
          </a:xfrm>
          <a:prstGeom prst="rect">
            <a:avLst/>
          </a:prstGeom>
        </p:spPr>
      </p:pic>
      <p:pic>
        <p:nvPicPr>
          <p:cNvPr id="2" name="Picture 2"/>
          <p:cNvPicPr>
            <a:picLocks noChangeAspect="1"/>
          </p:cNvPicPr>
          <p:nvPr/>
        </p:nvPicPr>
        <p:blipFill>
          <a:blip r:embed="rId3">
            <a:alphaModFix amt="15000"/>
          </a:blip>
          <a:srcRect t="7850" b="7850"/>
          <a:stretch>
            <a:fillRect/>
          </a:stretch>
        </p:blipFill>
        <p:spPr>
          <a:xfrm>
            <a:off x="0" y="0"/>
            <a:ext cx="18288000" cy="10287000"/>
          </a:xfrm>
          <a:prstGeom prst="rect">
            <a:avLst/>
          </a:prstGeom>
        </p:spPr>
      </p:pic>
      <p:grpSp>
        <p:nvGrpSpPr>
          <p:cNvPr id="3" name="Group 3"/>
          <p:cNvGrpSpPr/>
          <p:nvPr/>
        </p:nvGrpSpPr>
        <p:grpSpPr>
          <a:xfrm>
            <a:off x="12031976" y="8390255"/>
            <a:ext cx="323564" cy="868045"/>
            <a:chOff x="0" y="0"/>
            <a:chExt cx="85218" cy="228621"/>
          </a:xfrm>
        </p:grpSpPr>
        <p:sp>
          <p:nvSpPr>
            <p:cNvPr id="4" name="Freeform 4"/>
            <p:cNvSpPr/>
            <p:nvPr/>
          </p:nvSpPr>
          <p:spPr>
            <a:xfrm>
              <a:off x="0" y="0"/>
              <a:ext cx="85218" cy="228621"/>
            </a:xfrm>
            <a:custGeom>
              <a:avLst/>
              <a:gdLst/>
              <a:ahLst/>
              <a:cxnLst/>
              <a:rect l="l" t="t" r="r" b="b"/>
              <a:pathLst>
                <a:path w="85218" h="228621">
                  <a:moveTo>
                    <a:pt x="0" y="0"/>
                  </a:moveTo>
                  <a:lnTo>
                    <a:pt x="85218" y="0"/>
                  </a:lnTo>
                  <a:lnTo>
                    <a:pt x="85218" y="228621"/>
                  </a:lnTo>
                  <a:lnTo>
                    <a:pt x="0" y="228621"/>
                  </a:lnTo>
                  <a:close/>
                </a:path>
              </a:pathLst>
            </a:custGeom>
            <a:solidFill>
              <a:srgbClr val="DD6444"/>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sp>
        <p:nvSpPr>
          <p:cNvPr id="6" name="TextBox 6"/>
          <p:cNvSpPr txBox="1"/>
          <p:nvPr/>
        </p:nvSpPr>
        <p:spPr>
          <a:xfrm>
            <a:off x="2051690" y="4198783"/>
            <a:ext cx="17256782" cy="1488991"/>
          </a:xfrm>
          <a:prstGeom prst="rect">
            <a:avLst/>
          </a:prstGeom>
        </p:spPr>
        <p:txBody>
          <a:bodyPr lIns="0" tIns="0" rIns="0" bIns="0" rtlCol="0" anchor="t">
            <a:spAutoFit/>
          </a:bodyPr>
          <a:lstStyle/>
          <a:p>
            <a:pPr algn="ctr">
              <a:lnSpc>
                <a:spcPts val="11804"/>
              </a:lnSpc>
            </a:pPr>
            <a:r>
              <a:rPr lang="en-US" sz="9295">
                <a:solidFill>
                  <a:srgbClr val="171616"/>
                </a:solidFill>
                <a:latin typeface="Hagrid Heavy"/>
              </a:rPr>
              <a:t>INGENIERÍA DE DATOS  </a:t>
            </a:r>
          </a:p>
        </p:txBody>
      </p:sp>
      <p:grpSp>
        <p:nvGrpSpPr>
          <p:cNvPr id="7" name="Group 7"/>
          <p:cNvGrpSpPr/>
          <p:nvPr/>
        </p:nvGrpSpPr>
        <p:grpSpPr>
          <a:xfrm>
            <a:off x="12665319" y="1288233"/>
            <a:ext cx="4070838" cy="1477343"/>
            <a:chOff x="0" y="0"/>
            <a:chExt cx="1072155" cy="389094"/>
          </a:xfrm>
        </p:grpSpPr>
        <p:sp>
          <p:nvSpPr>
            <p:cNvPr id="8" name="Freeform 8"/>
            <p:cNvSpPr/>
            <p:nvPr/>
          </p:nvSpPr>
          <p:spPr>
            <a:xfrm>
              <a:off x="0" y="0"/>
              <a:ext cx="1072155" cy="389094"/>
            </a:xfrm>
            <a:custGeom>
              <a:avLst/>
              <a:gdLst/>
              <a:ahLst/>
              <a:cxnLst/>
              <a:rect l="l" t="t" r="r" b="b"/>
              <a:pathLst>
                <a:path w="1072155" h="389094">
                  <a:moveTo>
                    <a:pt x="0" y="0"/>
                  </a:moveTo>
                  <a:lnTo>
                    <a:pt x="1072155" y="0"/>
                  </a:lnTo>
                  <a:lnTo>
                    <a:pt x="1072155" y="389094"/>
                  </a:lnTo>
                  <a:lnTo>
                    <a:pt x="0" y="389094"/>
                  </a:lnTo>
                  <a:close/>
                </a:path>
              </a:pathLst>
            </a:custGeom>
            <a:solidFill>
              <a:srgbClr val="000000">
                <a:alpha val="0"/>
              </a:srgbClr>
            </a:solidFill>
            <a:ln w="47625">
              <a:solidFill>
                <a:srgbClr val="DD6444"/>
              </a:solidFill>
            </a:ln>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sp>
        <p:nvSpPr>
          <p:cNvPr id="10" name="TextBox 10"/>
          <p:cNvSpPr txBox="1"/>
          <p:nvPr/>
        </p:nvSpPr>
        <p:spPr>
          <a:xfrm>
            <a:off x="5775953" y="5525523"/>
            <a:ext cx="12512047" cy="1200189"/>
          </a:xfrm>
          <a:prstGeom prst="rect">
            <a:avLst/>
          </a:prstGeom>
        </p:spPr>
        <p:txBody>
          <a:bodyPr lIns="0" tIns="0" rIns="0" bIns="0" rtlCol="0" anchor="t">
            <a:spAutoFit/>
          </a:bodyPr>
          <a:lstStyle/>
          <a:p>
            <a:pPr algn="ctr">
              <a:lnSpc>
                <a:spcPts val="9519"/>
              </a:lnSpc>
            </a:pPr>
            <a:r>
              <a:rPr lang="en-US" sz="7495">
                <a:solidFill>
                  <a:srgbClr val="DD6444"/>
                </a:solidFill>
                <a:latin typeface="Hagrid Heavy"/>
              </a:rPr>
              <a:t>CON SPARK Y SCALA</a:t>
            </a:r>
          </a:p>
        </p:txBody>
      </p:sp>
      <p:sp>
        <p:nvSpPr>
          <p:cNvPr id="11" name="AutoShape 11"/>
          <p:cNvSpPr/>
          <p:nvPr/>
        </p:nvSpPr>
        <p:spPr>
          <a:xfrm>
            <a:off x="2632567" y="6158955"/>
            <a:ext cx="3704653" cy="0"/>
          </a:xfrm>
          <a:prstGeom prst="line">
            <a:avLst/>
          </a:prstGeom>
          <a:ln w="47625" cap="flat">
            <a:solidFill>
              <a:srgbClr val="DD6444"/>
            </a:solidFill>
            <a:prstDash val="solid"/>
            <a:headEnd type="none" w="sm" len="sm"/>
            <a:tailEnd type="none" w="sm" len="sm"/>
          </a:ln>
        </p:spPr>
      </p:sp>
      <p:sp>
        <p:nvSpPr>
          <p:cNvPr id="12" name="AutoShape 12"/>
          <p:cNvSpPr/>
          <p:nvPr/>
        </p:nvSpPr>
        <p:spPr>
          <a:xfrm rot="7361">
            <a:off x="2656418" y="2013808"/>
            <a:ext cx="10008631" cy="0"/>
          </a:xfrm>
          <a:prstGeom prst="line">
            <a:avLst/>
          </a:prstGeom>
          <a:ln w="47625" cap="flat">
            <a:solidFill>
              <a:srgbClr val="DD6444"/>
            </a:solidFill>
            <a:prstDash val="solid"/>
            <a:headEnd type="none" w="sm" len="sm"/>
            <a:tailEnd type="none" w="sm" len="sm"/>
          </a:ln>
        </p:spPr>
      </p:sp>
      <p:sp>
        <p:nvSpPr>
          <p:cNvPr id="13" name="AutoShape 13"/>
          <p:cNvSpPr/>
          <p:nvPr/>
        </p:nvSpPr>
        <p:spPr>
          <a:xfrm rot="-5400000">
            <a:off x="555826" y="4079833"/>
            <a:ext cx="4201106" cy="0"/>
          </a:xfrm>
          <a:prstGeom prst="line">
            <a:avLst/>
          </a:prstGeom>
          <a:ln w="47625" cap="flat">
            <a:solidFill>
              <a:srgbClr val="DD6444"/>
            </a:solidFill>
            <a:prstDash val="solid"/>
            <a:headEnd type="none" w="sm" len="sm"/>
            <a:tailEnd type="none" w="sm" len="sm"/>
          </a:ln>
        </p:spPr>
      </p:sp>
      <p:pic>
        <p:nvPicPr>
          <p:cNvPr id="14" name="Picture 14"/>
          <p:cNvPicPr>
            <a:picLocks noChangeAspect="1"/>
          </p:cNvPicPr>
          <p:nvPr/>
        </p:nvPicPr>
        <p:blipFill>
          <a:blip r:embed="rId4"/>
          <a:srcRect/>
          <a:stretch>
            <a:fillRect/>
          </a:stretch>
        </p:blipFill>
        <p:spPr>
          <a:xfrm>
            <a:off x="12839998" y="1576002"/>
            <a:ext cx="1518543" cy="854180"/>
          </a:xfrm>
          <a:prstGeom prst="rect">
            <a:avLst/>
          </a:prstGeom>
        </p:spPr>
      </p:pic>
      <p:sp>
        <p:nvSpPr>
          <p:cNvPr id="15" name="TextBox 15"/>
          <p:cNvSpPr txBox="1"/>
          <p:nvPr/>
        </p:nvSpPr>
        <p:spPr>
          <a:xfrm>
            <a:off x="12570092" y="8843010"/>
            <a:ext cx="4166066" cy="415290"/>
          </a:xfrm>
          <a:prstGeom prst="rect">
            <a:avLst/>
          </a:prstGeom>
        </p:spPr>
        <p:txBody>
          <a:bodyPr lIns="0" tIns="0" rIns="0" bIns="0" rtlCol="0" anchor="t">
            <a:spAutoFit/>
          </a:bodyPr>
          <a:lstStyle/>
          <a:p>
            <a:pPr>
              <a:lnSpc>
                <a:spcPts val="3359"/>
              </a:lnSpc>
            </a:pPr>
            <a:r>
              <a:rPr lang="en-US" sz="2400">
                <a:solidFill>
                  <a:srgbClr val="000000"/>
                </a:solidFill>
                <a:latin typeface="Glacial Indifference"/>
              </a:rPr>
              <a:t>Juan Manuel Serrano Hidalgo</a:t>
            </a:r>
          </a:p>
        </p:txBody>
      </p:sp>
      <p:sp>
        <p:nvSpPr>
          <p:cNvPr id="16" name="TextBox 16"/>
          <p:cNvSpPr txBox="1"/>
          <p:nvPr/>
        </p:nvSpPr>
        <p:spPr>
          <a:xfrm>
            <a:off x="12570092" y="8418830"/>
            <a:ext cx="4689208" cy="481330"/>
          </a:xfrm>
          <a:prstGeom prst="rect">
            <a:avLst/>
          </a:prstGeom>
        </p:spPr>
        <p:txBody>
          <a:bodyPr lIns="0" tIns="0" rIns="0" bIns="0" rtlCol="0" anchor="t">
            <a:spAutoFit/>
          </a:bodyPr>
          <a:lstStyle/>
          <a:p>
            <a:pPr>
              <a:lnSpc>
                <a:spcPts val="3739"/>
              </a:lnSpc>
            </a:pPr>
            <a:r>
              <a:rPr lang="en-US" sz="3399">
                <a:solidFill>
                  <a:srgbClr val="171616"/>
                </a:solidFill>
                <a:latin typeface="Glacial Indifference Bold"/>
              </a:rPr>
              <a:t>Álvaro Sánchez Pérez</a:t>
            </a:r>
          </a:p>
        </p:txBody>
      </p:sp>
      <p:sp>
        <p:nvSpPr>
          <p:cNvPr id="17" name="TextBox 17"/>
          <p:cNvSpPr txBox="1"/>
          <p:nvPr/>
        </p:nvSpPr>
        <p:spPr>
          <a:xfrm>
            <a:off x="14358541" y="1556035"/>
            <a:ext cx="2274536" cy="1051276"/>
          </a:xfrm>
          <a:prstGeom prst="rect">
            <a:avLst/>
          </a:prstGeom>
        </p:spPr>
        <p:txBody>
          <a:bodyPr lIns="0" tIns="0" rIns="0" bIns="0" rtlCol="0" anchor="t">
            <a:spAutoFit/>
          </a:bodyPr>
          <a:lstStyle/>
          <a:p>
            <a:pPr>
              <a:lnSpc>
                <a:spcPts val="2773"/>
              </a:lnSpc>
            </a:pPr>
            <a:r>
              <a:rPr lang="en-US" sz="2521">
                <a:solidFill>
                  <a:srgbClr val="171616"/>
                </a:solidFill>
                <a:latin typeface="Glacial Indifference Bold"/>
              </a:rPr>
              <a:t>UNIVERSIDAD </a:t>
            </a:r>
          </a:p>
          <a:p>
            <a:pPr>
              <a:lnSpc>
                <a:spcPts val="2773"/>
              </a:lnSpc>
            </a:pPr>
            <a:r>
              <a:rPr lang="en-US" sz="2521">
                <a:solidFill>
                  <a:srgbClr val="171616"/>
                </a:solidFill>
                <a:latin typeface="Glacial Indifference Bold"/>
              </a:rPr>
              <a:t>REY JUAN CARLOS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n 49">
            <a:extLst>
              <a:ext uri="{FF2B5EF4-FFF2-40B4-BE49-F238E27FC236}">
                <a16:creationId xmlns:a16="http://schemas.microsoft.com/office/drawing/2014/main" id="{5D7244C6-83DD-91CA-17D0-B80B47AB2C94}"/>
              </a:ext>
            </a:extLst>
          </p:cNvPr>
          <p:cNvPicPr>
            <a:picLocks noChangeAspect="1"/>
          </p:cNvPicPr>
          <p:nvPr/>
        </p:nvPicPr>
        <p:blipFill>
          <a:blip r:embed="rId2"/>
          <a:stretch>
            <a:fillRect/>
          </a:stretch>
        </p:blipFill>
        <p:spPr>
          <a:xfrm>
            <a:off x="0" y="21205"/>
            <a:ext cx="18287999" cy="10244590"/>
          </a:xfrm>
          <a:prstGeom prst="rect">
            <a:avLst/>
          </a:prstGeom>
        </p:spPr>
      </p:pic>
      <p:pic>
        <p:nvPicPr>
          <p:cNvPr id="3" name="Picture 3"/>
          <p:cNvPicPr>
            <a:picLocks noChangeAspect="1"/>
          </p:cNvPicPr>
          <p:nvPr/>
        </p:nvPicPr>
        <p:blipFill>
          <a:blip r:embed="rId3">
            <a:alphaModFix amt="47000"/>
          </a:blip>
          <a:srcRect/>
          <a:stretch>
            <a:fillRect/>
          </a:stretch>
        </p:blipFill>
        <p:spPr>
          <a:xfrm>
            <a:off x="11568233" y="6793959"/>
            <a:ext cx="4357086" cy="1192752"/>
          </a:xfrm>
          <a:prstGeom prst="rect">
            <a:avLst/>
          </a:prstGeom>
        </p:spPr>
      </p:pic>
      <p:grpSp>
        <p:nvGrpSpPr>
          <p:cNvPr id="4" name="Group 4"/>
          <p:cNvGrpSpPr/>
          <p:nvPr/>
        </p:nvGrpSpPr>
        <p:grpSpPr>
          <a:xfrm>
            <a:off x="1028700" y="0"/>
            <a:ext cx="6466491" cy="10453763"/>
            <a:chOff x="0" y="0"/>
            <a:chExt cx="1703109" cy="2753254"/>
          </a:xfrm>
        </p:grpSpPr>
        <p:sp>
          <p:nvSpPr>
            <p:cNvPr id="5" name="Freeform 5"/>
            <p:cNvSpPr/>
            <p:nvPr/>
          </p:nvSpPr>
          <p:spPr>
            <a:xfrm>
              <a:off x="0" y="0"/>
              <a:ext cx="1703109" cy="2753254"/>
            </a:xfrm>
            <a:custGeom>
              <a:avLst/>
              <a:gdLst/>
              <a:ahLst/>
              <a:cxnLst/>
              <a:rect l="l" t="t" r="r" b="b"/>
              <a:pathLst>
                <a:path w="1703109" h="2753254">
                  <a:moveTo>
                    <a:pt x="0" y="0"/>
                  </a:moveTo>
                  <a:lnTo>
                    <a:pt x="1703109" y="0"/>
                  </a:lnTo>
                  <a:lnTo>
                    <a:pt x="1703109" y="2753254"/>
                  </a:lnTo>
                  <a:lnTo>
                    <a:pt x="0" y="2753254"/>
                  </a:lnTo>
                  <a:close/>
                </a:path>
              </a:pathLst>
            </a:custGeom>
            <a:solidFill>
              <a:srgbClr val="DD6444"/>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pic>
        <p:nvPicPr>
          <p:cNvPr id="7" name="Picture 7"/>
          <p:cNvPicPr>
            <a:picLocks noChangeAspect="1"/>
          </p:cNvPicPr>
          <p:nvPr/>
        </p:nvPicPr>
        <p:blipFill>
          <a:blip r:embed="rId3">
            <a:alphaModFix amt="47000"/>
          </a:blip>
          <a:srcRect/>
          <a:stretch>
            <a:fillRect/>
          </a:stretch>
        </p:blipFill>
        <p:spPr>
          <a:xfrm>
            <a:off x="5666279" y="6793959"/>
            <a:ext cx="4357086" cy="1192752"/>
          </a:xfrm>
          <a:prstGeom prst="rect">
            <a:avLst/>
          </a:prstGeom>
        </p:spPr>
      </p:pic>
      <p:pic>
        <p:nvPicPr>
          <p:cNvPr id="8" name="Picture 8"/>
          <p:cNvPicPr>
            <a:picLocks noChangeAspect="1"/>
          </p:cNvPicPr>
          <p:nvPr/>
        </p:nvPicPr>
        <p:blipFill>
          <a:blip r:embed="rId3">
            <a:alphaModFix amt="47000"/>
          </a:blip>
          <a:srcRect/>
          <a:stretch>
            <a:fillRect/>
          </a:stretch>
        </p:blipFill>
        <p:spPr>
          <a:xfrm>
            <a:off x="11568233" y="8386761"/>
            <a:ext cx="4357086" cy="1192752"/>
          </a:xfrm>
          <a:prstGeom prst="rect">
            <a:avLst/>
          </a:prstGeom>
        </p:spPr>
      </p:pic>
      <p:grpSp>
        <p:nvGrpSpPr>
          <p:cNvPr id="9" name="Group 9"/>
          <p:cNvGrpSpPr/>
          <p:nvPr/>
        </p:nvGrpSpPr>
        <p:grpSpPr>
          <a:xfrm>
            <a:off x="5940437" y="7053570"/>
            <a:ext cx="4357086" cy="1198096"/>
            <a:chOff x="0" y="0"/>
            <a:chExt cx="1175679" cy="323284"/>
          </a:xfrm>
        </p:grpSpPr>
        <p:sp>
          <p:nvSpPr>
            <p:cNvPr id="10" name="Freeform 10"/>
            <p:cNvSpPr/>
            <p:nvPr/>
          </p:nvSpPr>
          <p:spPr>
            <a:xfrm>
              <a:off x="0" y="0"/>
              <a:ext cx="1175679" cy="323284"/>
            </a:xfrm>
            <a:custGeom>
              <a:avLst/>
              <a:gdLst/>
              <a:ahLst/>
              <a:cxnLst/>
              <a:rect l="l" t="t" r="r" b="b"/>
              <a:pathLst>
                <a:path w="1175679" h="323284">
                  <a:moveTo>
                    <a:pt x="0" y="0"/>
                  </a:moveTo>
                  <a:lnTo>
                    <a:pt x="1175679" y="0"/>
                  </a:lnTo>
                  <a:lnTo>
                    <a:pt x="1175679" y="323284"/>
                  </a:lnTo>
                  <a:lnTo>
                    <a:pt x="0" y="323284"/>
                  </a:lnTo>
                  <a:close/>
                </a:path>
              </a:pathLst>
            </a:custGeom>
            <a:solidFill>
              <a:srgbClr val="D2D0CB"/>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2" name="Picture 12"/>
          <p:cNvPicPr>
            <a:picLocks noChangeAspect="1"/>
          </p:cNvPicPr>
          <p:nvPr/>
        </p:nvPicPr>
        <p:blipFill>
          <a:blip r:embed="rId4"/>
          <a:srcRect/>
          <a:stretch>
            <a:fillRect/>
          </a:stretch>
        </p:blipFill>
        <p:spPr>
          <a:xfrm rot="5400000">
            <a:off x="7024288" y="3863994"/>
            <a:ext cx="1698402" cy="4299751"/>
          </a:xfrm>
          <a:prstGeom prst="rect">
            <a:avLst/>
          </a:prstGeom>
        </p:spPr>
      </p:pic>
      <p:pic>
        <p:nvPicPr>
          <p:cNvPr id="13" name="Picture 13"/>
          <p:cNvPicPr>
            <a:picLocks noChangeAspect="1"/>
          </p:cNvPicPr>
          <p:nvPr/>
        </p:nvPicPr>
        <p:blipFill>
          <a:blip r:embed="rId4"/>
          <a:srcRect/>
          <a:stretch>
            <a:fillRect/>
          </a:stretch>
        </p:blipFill>
        <p:spPr>
          <a:xfrm rot="5400000">
            <a:off x="7052956" y="2215787"/>
            <a:ext cx="1698402" cy="4299751"/>
          </a:xfrm>
          <a:prstGeom prst="rect">
            <a:avLst/>
          </a:prstGeom>
        </p:spPr>
      </p:pic>
      <p:grpSp>
        <p:nvGrpSpPr>
          <p:cNvPr id="14" name="Group 14"/>
          <p:cNvGrpSpPr/>
          <p:nvPr/>
        </p:nvGrpSpPr>
        <p:grpSpPr>
          <a:xfrm>
            <a:off x="11739543" y="7586469"/>
            <a:ext cx="4357086" cy="3224049"/>
            <a:chOff x="0" y="-284867"/>
            <a:chExt cx="1175679" cy="869950"/>
          </a:xfrm>
        </p:grpSpPr>
        <p:sp>
          <p:nvSpPr>
            <p:cNvPr id="15" name="Freeform 15"/>
            <p:cNvSpPr/>
            <p:nvPr/>
          </p:nvSpPr>
          <p:spPr>
            <a:xfrm>
              <a:off x="0" y="0"/>
              <a:ext cx="1175679" cy="323284"/>
            </a:xfrm>
            <a:custGeom>
              <a:avLst/>
              <a:gdLst/>
              <a:ahLst/>
              <a:cxnLst/>
              <a:rect l="l" t="t" r="r" b="b"/>
              <a:pathLst>
                <a:path w="1175679" h="323284">
                  <a:moveTo>
                    <a:pt x="0" y="0"/>
                  </a:moveTo>
                  <a:lnTo>
                    <a:pt x="1175679" y="0"/>
                  </a:lnTo>
                  <a:lnTo>
                    <a:pt x="1175679" y="323284"/>
                  </a:lnTo>
                  <a:lnTo>
                    <a:pt x="0" y="323284"/>
                  </a:lnTo>
                  <a:close/>
                </a:path>
              </a:pathLst>
            </a:custGeom>
            <a:solidFill>
              <a:srgbClr val="FA9265"/>
            </a:solidFill>
            <a:ln>
              <a:noFill/>
            </a:ln>
          </p:spPr>
        </p:sp>
        <p:sp>
          <p:nvSpPr>
            <p:cNvPr id="16" name="TextBox 16"/>
            <p:cNvSpPr txBox="1"/>
            <p:nvPr/>
          </p:nvSpPr>
          <p:spPr>
            <a:xfrm>
              <a:off x="178722" y="-284867"/>
              <a:ext cx="812800" cy="869950"/>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000000"/>
                  </a:solidFill>
                  <a:latin typeface="Glacial Indifference Bold"/>
                </a:rPr>
                <a:t>DESPLIEGUE EN AWS</a:t>
              </a:r>
            </a:p>
          </p:txBody>
        </p:sp>
      </p:grpSp>
      <p:grpSp>
        <p:nvGrpSpPr>
          <p:cNvPr id="17" name="Group 17"/>
          <p:cNvGrpSpPr/>
          <p:nvPr/>
        </p:nvGrpSpPr>
        <p:grpSpPr>
          <a:xfrm>
            <a:off x="11739543" y="6017309"/>
            <a:ext cx="4357086" cy="3224049"/>
            <a:chOff x="0" y="-279616"/>
            <a:chExt cx="1175679" cy="869950"/>
          </a:xfrm>
        </p:grpSpPr>
        <p:sp>
          <p:nvSpPr>
            <p:cNvPr id="18" name="Freeform 18"/>
            <p:cNvSpPr/>
            <p:nvPr/>
          </p:nvSpPr>
          <p:spPr>
            <a:xfrm>
              <a:off x="0" y="0"/>
              <a:ext cx="1175679" cy="323284"/>
            </a:xfrm>
            <a:custGeom>
              <a:avLst/>
              <a:gdLst/>
              <a:ahLst/>
              <a:cxnLst/>
              <a:rect l="l" t="t" r="r" b="b"/>
              <a:pathLst>
                <a:path w="1175679" h="323284">
                  <a:moveTo>
                    <a:pt x="0" y="0"/>
                  </a:moveTo>
                  <a:lnTo>
                    <a:pt x="1175679" y="0"/>
                  </a:lnTo>
                  <a:lnTo>
                    <a:pt x="1175679" y="323284"/>
                  </a:lnTo>
                  <a:lnTo>
                    <a:pt x="0" y="323284"/>
                  </a:lnTo>
                  <a:close/>
                </a:path>
              </a:pathLst>
            </a:custGeom>
            <a:solidFill>
              <a:srgbClr val="E4AF55"/>
            </a:solidFill>
          </p:spPr>
        </p:sp>
        <p:sp>
          <p:nvSpPr>
            <p:cNvPr id="19" name="TextBox 19"/>
            <p:cNvSpPr txBox="1"/>
            <p:nvPr/>
          </p:nvSpPr>
          <p:spPr>
            <a:xfrm>
              <a:off x="180081" y="-279616"/>
              <a:ext cx="812800" cy="869950"/>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000000"/>
                  </a:solidFill>
                  <a:latin typeface="Glacial Indifference Bold"/>
                </a:rPr>
                <a:t>VISUALIZACIÓN</a:t>
              </a:r>
            </a:p>
          </p:txBody>
        </p:sp>
      </p:grpSp>
      <p:pic>
        <p:nvPicPr>
          <p:cNvPr id="20" name="Picture 20"/>
          <p:cNvPicPr>
            <a:picLocks noChangeAspect="1"/>
          </p:cNvPicPr>
          <p:nvPr/>
        </p:nvPicPr>
        <p:blipFill>
          <a:blip r:embed="rId3">
            <a:alphaModFix amt="47000"/>
          </a:blip>
          <a:srcRect/>
          <a:stretch>
            <a:fillRect/>
          </a:stretch>
        </p:blipFill>
        <p:spPr>
          <a:xfrm>
            <a:off x="5694946" y="1893809"/>
            <a:ext cx="4357086" cy="1192752"/>
          </a:xfrm>
          <a:prstGeom prst="rect">
            <a:avLst/>
          </a:prstGeom>
        </p:spPr>
      </p:pic>
      <p:pic>
        <p:nvPicPr>
          <p:cNvPr id="21" name="Picture 21"/>
          <p:cNvPicPr>
            <a:picLocks noChangeAspect="1"/>
          </p:cNvPicPr>
          <p:nvPr/>
        </p:nvPicPr>
        <p:blipFill>
          <a:blip r:embed="rId3">
            <a:alphaModFix amt="47000"/>
          </a:blip>
          <a:srcRect/>
          <a:stretch>
            <a:fillRect/>
          </a:stretch>
        </p:blipFill>
        <p:spPr>
          <a:xfrm>
            <a:off x="5666279" y="8442166"/>
            <a:ext cx="4357086" cy="1192752"/>
          </a:xfrm>
          <a:prstGeom prst="rect">
            <a:avLst/>
          </a:prstGeom>
        </p:spPr>
      </p:pic>
      <p:grpSp>
        <p:nvGrpSpPr>
          <p:cNvPr id="22" name="Group 22"/>
          <p:cNvGrpSpPr/>
          <p:nvPr/>
        </p:nvGrpSpPr>
        <p:grpSpPr>
          <a:xfrm>
            <a:off x="5940437" y="8699341"/>
            <a:ext cx="4357086" cy="1198096"/>
            <a:chOff x="0" y="0"/>
            <a:chExt cx="1175679" cy="323284"/>
          </a:xfrm>
        </p:grpSpPr>
        <p:sp>
          <p:nvSpPr>
            <p:cNvPr id="23" name="Freeform 23"/>
            <p:cNvSpPr/>
            <p:nvPr/>
          </p:nvSpPr>
          <p:spPr>
            <a:xfrm>
              <a:off x="0" y="0"/>
              <a:ext cx="1175679" cy="323284"/>
            </a:xfrm>
            <a:custGeom>
              <a:avLst/>
              <a:gdLst/>
              <a:ahLst/>
              <a:cxnLst/>
              <a:rect l="l" t="t" r="r" b="b"/>
              <a:pathLst>
                <a:path w="1175679" h="323284">
                  <a:moveTo>
                    <a:pt x="0" y="0"/>
                  </a:moveTo>
                  <a:lnTo>
                    <a:pt x="1175679" y="0"/>
                  </a:lnTo>
                  <a:lnTo>
                    <a:pt x="1175679" y="323284"/>
                  </a:lnTo>
                  <a:lnTo>
                    <a:pt x="0" y="323284"/>
                  </a:lnTo>
                  <a:close/>
                </a:path>
              </a:pathLst>
            </a:custGeom>
            <a:solidFill>
              <a:srgbClr val="FA9265"/>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5940437" y="3766615"/>
            <a:ext cx="4357086" cy="1198096"/>
            <a:chOff x="0" y="0"/>
            <a:chExt cx="1175679" cy="323284"/>
          </a:xfrm>
        </p:grpSpPr>
        <p:sp>
          <p:nvSpPr>
            <p:cNvPr id="26" name="Freeform 26"/>
            <p:cNvSpPr/>
            <p:nvPr/>
          </p:nvSpPr>
          <p:spPr>
            <a:xfrm>
              <a:off x="0" y="0"/>
              <a:ext cx="1175679" cy="323284"/>
            </a:xfrm>
            <a:custGeom>
              <a:avLst/>
              <a:gdLst/>
              <a:ahLst/>
              <a:cxnLst/>
              <a:rect l="l" t="t" r="r" b="b"/>
              <a:pathLst>
                <a:path w="1175679" h="323284">
                  <a:moveTo>
                    <a:pt x="0" y="0"/>
                  </a:moveTo>
                  <a:lnTo>
                    <a:pt x="1175679" y="0"/>
                  </a:lnTo>
                  <a:lnTo>
                    <a:pt x="1175679" y="323284"/>
                  </a:lnTo>
                  <a:lnTo>
                    <a:pt x="0" y="323284"/>
                  </a:lnTo>
                  <a:close/>
                </a:path>
              </a:pathLst>
            </a:custGeom>
            <a:solidFill>
              <a:srgbClr val="D2D0CB"/>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5940437" y="2125261"/>
            <a:ext cx="4357086" cy="1198096"/>
            <a:chOff x="0" y="0"/>
            <a:chExt cx="1175679" cy="323284"/>
          </a:xfrm>
        </p:grpSpPr>
        <p:sp>
          <p:nvSpPr>
            <p:cNvPr id="29" name="Freeform 29"/>
            <p:cNvSpPr/>
            <p:nvPr/>
          </p:nvSpPr>
          <p:spPr>
            <a:xfrm>
              <a:off x="0" y="0"/>
              <a:ext cx="1175679" cy="323284"/>
            </a:xfrm>
            <a:custGeom>
              <a:avLst/>
              <a:gdLst/>
              <a:ahLst/>
              <a:cxnLst/>
              <a:rect l="l" t="t" r="r" b="b"/>
              <a:pathLst>
                <a:path w="1175679" h="323284">
                  <a:moveTo>
                    <a:pt x="0" y="0"/>
                  </a:moveTo>
                  <a:lnTo>
                    <a:pt x="1175679" y="0"/>
                  </a:lnTo>
                  <a:lnTo>
                    <a:pt x="1175679" y="323284"/>
                  </a:lnTo>
                  <a:lnTo>
                    <a:pt x="0" y="323284"/>
                  </a:lnTo>
                  <a:close/>
                </a:path>
              </a:pathLst>
            </a:custGeom>
            <a:solidFill>
              <a:srgbClr val="FA9265"/>
            </a:solidFill>
          </p:spPr>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5940437" y="5405363"/>
            <a:ext cx="4357086" cy="1198096"/>
            <a:chOff x="0" y="0"/>
            <a:chExt cx="1175679" cy="323284"/>
          </a:xfrm>
        </p:grpSpPr>
        <p:sp>
          <p:nvSpPr>
            <p:cNvPr id="32" name="Freeform 32"/>
            <p:cNvSpPr/>
            <p:nvPr/>
          </p:nvSpPr>
          <p:spPr>
            <a:xfrm>
              <a:off x="0" y="0"/>
              <a:ext cx="1175679" cy="323284"/>
            </a:xfrm>
            <a:custGeom>
              <a:avLst/>
              <a:gdLst/>
              <a:ahLst/>
              <a:cxnLst/>
              <a:rect l="l" t="t" r="r" b="b"/>
              <a:pathLst>
                <a:path w="1175679" h="323284">
                  <a:moveTo>
                    <a:pt x="0" y="0"/>
                  </a:moveTo>
                  <a:lnTo>
                    <a:pt x="1175679" y="0"/>
                  </a:lnTo>
                  <a:lnTo>
                    <a:pt x="1175679" y="323284"/>
                  </a:lnTo>
                  <a:lnTo>
                    <a:pt x="0" y="323284"/>
                  </a:lnTo>
                  <a:close/>
                </a:path>
              </a:pathLst>
            </a:custGeom>
            <a:solidFill>
              <a:srgbClr val="E4AF55"/>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34" name="Picture 3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733277" y="5620170"/>
            <a:ext cx="568117" cy="3955243"/>
          </a:xfrm>
          <a:prstGeom prst="rect">
            <a:avLst/>
          </a:prstGeom>
        </p:spPr>
      </p:pic>
      <p:sp>
        <p:nvSpPr>
          <p:cNvPr id="35" name="TextBox 35"/>
          <p:cNvSpPr txBox="1"/>
          <p:nvPr/>
        </p:nvSpPr>
        <p:spPr>
          <a:xfrm>
            <a:off x="1061415" y="463169"/>
            <a:ext cx="6604441" cy="1073912"/>
          </a:xfrm>
          <a:prstGeom prst="rect">
            <a:avLst/>
          </a:prstGeom>
        </p:spPr>
        <p:txBody>
          <a:bodyPr lIns="0" tIns="0" rIns="0" bIns="0" rtlCol="0" anchor="t">
            <a:spAutoFit/>
          </a:bodyPr>
          <a:lstStyle/>
          <a:p>
            <a:pPr algn="ctr">
              <a:lnSpc>
                <a:spcPts val="8508"/>
              </a:lnSpc>
            </a:pPr>
            <a:r>
              <a:rPr lang="en-US" sz="6699">
                <a:solidFill>
                  <a:srgbClr val="FFFFFF"/>
                </a:solidFill>
                <a:latin typeface="Hagrid Heavy"/>
              </a:rPr>
              <a:t>INDICE</a:t>
            </a:r>
          </a:p>
        </p:txBody>
      </p:sp>
      <p:sp>
        <p:nvSpPr>
          <p:cNvPr id="36" name="TextBox 36"/>
          <p:cNvSpPr txBox="1"/>
          <p:nvPr/>
        </p:nvSpPr>
        <p:spPr>
          <a:xfrm>
            <a:off x="6043188" y="7361571"/>
            <a:ext cx="4151584" cy="415290"/>
          </a:xfrm>
          <a:prstGeom prst="rect">
            <a:avLst/>
          </a:prstGeom>
        </p:spPr>
        <p:txBody>
          <a:bodyPr lIns="0" tIns="0" rIns="0" bIns="0" rtlCol="0" anchor="t">
            <a:spAutoFit/>
          </a:bodyPr>
          <a:lstStyle/>
          <a:p>
            <a:pPr algn="ctr">
              <a:lnSpc>
                <a:spcPts val="3359"/>
              </a:lnSpc>
            </a:pPr>
            <a:r>
              <a:rPr lang="en-US" sz="2400">
                <a:solidFill>
                  <a:srgbClr val="000000"/>
                </a:solidFill>
                <a:latin typeface="Glacial Indifference Bold"/>
              </a:rPr>
              <a:t>CONSULTAS</a:t>
            </a:r>
          </a:p>
        </p:txBody>
      </p:sp>
      <p:sp>
        <p:nvSpPr>
          <p:cNvPr id="37" name="TextBox 37"/>
          <p:cNvSpPr txBox="1"/>
          <p:nvPr/>
        </p:nvSpPr>
        <p:spPr>
          <a:xfrm>
            <a:off x="6422168" y="9070816"/>
            <a:ext cx="3403647" cy="415290"/>
          </a:xfrm>
          <a:prstGeom prst="rect">
            <a:avLst/>
          </a:prstGeom>
        </p:spPr>
        <p:txBody>
          <a:bodyPr lIns="0" tIns="0" rIns="0" bIns="0" rtlCol="0" anchor="t">
            <a:spAutoFit/>
          </a:bodyPr>
          <a:lstStyle/>
          <a:p>
            <a:pPr algn="ctr">
              <a:lnSpc>
                <a:spcPts val="3359"/>
              </a:lnSpc>
            </a:pPr>
            <a:r>
              <a:rPr lang="en-US" sz="2400">
                <a:solidFill>
                  <a:srgbClr val="000000"/>
                </a:solidFill>
                <a:latin typeface="Glacial Indifference Bold"/>
              </a:rPr>
              <a:t>CONCLUSIONES</a:t>
            </a:r>
          </a:p>
        </p:txBody>
      </p:sp>
      <p:sp>
        <p:nvSpPr>
          <p:cNvPr id="39" name="TextBox 39"/>
          <p:cNvSpPr txBox="1"/>
          <p:nvPr/>
        </p:nvSpPr>
        <p:spPr>
          <a:xfrm>
            <a:off x="6148071" y="4178284"/>
            <a:ext cx="3941819" cy="354330"/>
          </a:xfrm>
          <a:prstGeom prst="rect">
            <a:avLst/>
          </a:prstGeom>
        </p:spPr>
        <p:txBody>
          <a:bodyPr lIns="0" tIns="0" rIns="0" bIns="0" rtlCol="0" anchor="t">
            <a:spAutoFit/>
          </a:bodyPr>
          <a:lstStyle/>
          <a:p>
            <a:pPr algn="ctr">
              <a:lnSpc>
                <a:spcPts val="2640"/>
              </a:lnSpc>
            </a:pPr>
            <a:r>
              <a:rPr lang="en-US" sz="2400">
                <a:solidFill>
                  <a:srgbClr val="171616"/>
                </a:solidFill>
                <a:latin typeface="Glacial Indifference Bold"/>
              </a:rPr>
              <a:t>OBJETIVOS</a:t>
            </a:r>
          </a:p>
        </p:txBody>
      </p:sp>
      <p:sp>
        <p:nvSpPr>
          <p:cNvPr id="40" name="TextBox 40"/>
          <p:cNvSpPr txBox="1"/>
          <p:nvPr/>
        </p:nvSpPr>
        <p:spPr>
          <a:xfrm>
            <a:off x="6148071" y="2551907"/>
            <a:ext cx="3941819" cy="354330"/>
          </a:xfrm>
          <a:prstGeom prst="rect">
            <a:avLst/>
          </a:prstGeom>
        </p:spPr>
        <p:txBody>
          <a:bodyPr lIns="0" tIns="0" rIns="0" bIns="0" rtlCol="0" anchor="t">
            <a:spAutoFit/>
          </a:bodyPr>
          <a:lstStyle/>
          <a:p>
            <a:pPr algn="ctr">
              <a:lnSpc>
                <a:spcPts val="2640"/>
              </a:lnSpc>
            </a:pPr>
            <a:r>
              <a:rPr lang="en-US" sz="2400">
                <a:solidFill>
                  <a:srgbClr val="171616"/>
                </a:solidFill>
                <a:latin typeface="Glacial Indifference Bold"/>
              </a:rPr>
              <a:t>INTRODUCCIÓN</a:t>
            </a:r>
          </a:p>
        </p:txBody>
      </p:sp>
      <p:sp>
        <p:nvSpPr>
          <p:cNvPr id="41" name="TextBox 41"/>
          <p:cNvSpPr txBox="1"/>
          <p:nvPr/>
        </p:nvSpPr>
        <p:spPr>
          <a:xfrm>
            <a:off x="6422168" y="5744096"/>
            <a:ext cx="3393623" cy="415290"/>
          </a:xfrm>
          <a:prstGeom prst="rect">
            <a:avLst/>
          </a:prstGeom>
        </p:spPr>
        <p:txBody>
          <a:bodyPr lIns="0" tIns="0" rIns="0" bIns="0" rtlCol="0" anchor="t">
            <a:spAutoFit/>
          </a:bodyPr>
          <a:lstStyle/>
          <a:p>
            <a:pPr algn="ctr">
              <a:lnSpc>
                <a:spcPts val="3359"/>
              </a:lnSpc>
            </a:pPr>
            <a:r>
              <a:rPr lang="en-US" sz="2400">
                <a:solidFill>
                  <a:srgbClr val="000000"/>
                </a:solidFill>
                <a:latin typeface="Glacial Indifference Bold"/>
              </a:rPr>
              <a:t>OBTENCION DE DATOS</a:t>
            </a:r>
          </a:p>
        </p:txBody>
      </p:sp>
      <p:pic>
        <p:nvPicPr>
          <p:cNvPr id="42" name="Picture 42"/>
          <p:cNvPicPr>
            <a:picLocks noChangeAspect="1"/>
          </p:cNvPicPr>
          <p:nvPr/>
        </p:nvPicPr>
        <p:blipFill>
          <a:blip r:embed="rId3">
            <a:alphaModFix amt="47000"/>
          </a:blip>
          <a:srcRect/>
          <a:stretch>
            <a:fillRect/>
          </a:stretch>
        </p:blipFill>
        <p:spPr>
          <a:xfrm>
            <a:off x="11568233" y="5204869"/>
            <a:ext cx="4357086" cy="1192752"/>
          </a:xfrm>
          <a:prstGeom prst="rect">
            <a:avLst/>
          </a:prstGeom>
        </p:spPr>
      </p:pic>
      <p:grpSp>
        <p:nvGrpSpPr>
          <p:cNvPr id="43" name="Group 43"/>
          <p:cNvGrpSpPr/>
          <p:nvPr/>
        </p:nvGrpSpPr>
        <p:grpSpPr>
          <a:xfrm>
            <a:off x="11739543" y="4449536"/>
            <a:ext cx="4357086" cy="3224049"/>
            <a:chOff x="0" y="-273333"/>
            <a:chExt cx="1175679" cy="869950"/>
          </a:xfrm>
        </p:grpSpPr>
        <p:sp>
          <p:nvSpPr>
            <p:cNvPr id="44" name="Freeform 44"/>
            <p:cNvSpPr/>
            <p:nvPr/>
          </p:nvSpPr>
          <p:spPr>
            <a:xfrm>
              <a:off x="0" y="0"/>
              <a:ext cx="1175679" cy="323284"/>
            </a:xfrm>
            <a:custGeom>
              <a:avLst/>
              <a:gdLst/>
              <a:ahLst/>
              <a:cxnLst/>
              <a:rect l="l" t="t" r="r" b="b"/>
              <a:pathLst>
                <a:path w="1175679" h="323284">
                  <a:moveTo>
                    <a:pt x="0" y="0"/>
                  </a:moveTo>
                  <a:lnTo>
                    <a:pt x="1175679" y="0"/>
                  </a:lnTo>
                  <a:lnTo>
                    <a:pt x="1175679" y="323284"/>
                  </a:lnTo>
                  <a:lnTo>
                    <a:pt x="0" y="323284"/>
                  </a:lnTo>
                  <a:close/>
                </a:path>
              </a:pathLst>
            </a:custGeom>
            <a:solidFill>
              <a:srgbClr val="D2D0CB"/>
            </a:solidFill>
          </p:spPr>
        </p:sp>
        <p:sp>
          <p:nvSpPr>
            <p:cNvPr id="45" name="TextBox 45"/>
            <p:cNvSpPr txBox="1"/>
            <p:nvPr/>
          </p:nvSpPr>
          <p:spPr>
            <a:xfrm>
              <a:off x="181440" y="-273333"/>
              <a:ext cx="812800" cy="869950"/>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000000"/>
                  </a:solidFill>
                  <a:latin typeface="Glacial Indifference Bold"/>
                </a:rPr>
                <a:t>PROGRAMACIÓN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4192B9E3-6EBC-EF30-D488-BCED6212BB8E}"/>
              </a:ext>
            </a:extLst>
          </p:cNvPr>
          <p:cNvPicPr>
            <a:picLocks noChangeAspect="1"/>
          </p:cNvPicPr>
          <p:nvPr/>
        </p:nvPicPr>
        <p:blipFill>
          <a:blip r:embed="rId2"/>
          <a:stretch>
            <a:fillRect/>
          </a:stretch>
        </p:blipFill>
        <p:spPr>
          <a:xfrm>
            <a:off x="-37854" y="-71988"/>
            <a:ext cx="18492217" cy="10358988"/>
          </a:xfrm>
          <a:prstGeom prst="rect">
            <a:avLst/>
          </a:prstGeom>
        </p:spPr>
      </p:pic>
      <p:pic>
        <p:nvPicPr>
          <p:cNvPr id="2" name="Picture 2"/>
          <p:cNvPicPr>
            <a:picLocks noChangeAspect="1"/>
          </p:cNvPicPr>
          <p:nvPr/>
        </p:nvPicPr>
        <p:blipFill>
          <a:blip r:embed="rId3">
            <a:alphaModFix amt="15000"/>
          </a:blip>
          <a:srcRect t="7850" b="7850"/>
          <a:stretch>
            <a:fillRect/>
          </a:stretch>
        </p:blipFill>
        <p:spPr>
          <a:xfrm>
            <a:off x="0" y="0"/>
            <a:ext cx="18288000" cy="10287000"/>
          </a:xfrm>
          <a:prstGeom prst="rect">
            <a:avLst/>
          </a:prstGeom>
        </p:spPr>
      </p:pic>
      <p:sp>
        <p:nvSpPr>
          <p:cNvPr id="3" name="TextBox 3"/>
          <p:cNvSpPr txBox="1"/>
          <p:nvPr/>
        </p:nvSpPr>
        <p:spPr>
          <a:xfrm>
            <a:off x="6403767" y="1085850"/>
            <a:ext cx="8262874" cy="961390"/>
          </a:xfrm>
          <a:prstGeom prst="rect">
            <a:avLst/>
          </a:prstGeom>
        </p:spPr>
        <p:txBody>
          <a:bodyPr lIns="0" tIns="0" rIns="0" bIns="0" rtlCol="0" anchor="t">
            <a:spAutoFit/>
          </a:bodyPr>
          <a:lstStyle/>
          <a:p>
            <a:pPr>
              <a:lnSpc>
                <a:spcPts val="7369"/>
              </a:lnSpc>
            </a:pPr>
            <a:r>
              <a:rPr lang="en-US" sz="6699">
                <a:solidFill>
                  <a:srgbClr val="DD6444"/>
                </a:solidFill>
                <a:latin typeface="Hagrid Heavy Bold"/>
              </a:rPr>
              <a:t>INTRODUCCIÓN</a:t>
            </a:r>
          </a:p>
        </p:txBody>
      </p:sp>
      <p:grpSp>
        <p:nvGrpSpPr>
          <p:cNvPr id="4" name="Group 4"/>
          <p:cNvGrpSpPr/>
          <p:nvPr/>
        </p:nvGrpSpPr>
        <p:grpSpPr>
          <a:xfrm>
            <a:off x="17487336" y="9346998"/>
            <a:ext cx="967027" cy="339828"/>
            <a:chOff x="0" y="0"/>
            <a:chExt cx="254690" cy="89502"/>
          </a:xfrm>
        </p:grpSpPr>
        <p:sp>
          <p:nvSpPr>
            <p:cNvPr id="5" name="Freeform 5"/>
            <p:cNvSpPr/>
            <p:nvPr/>
          </p:nvSpPr>
          <p:spPr>
            <a:xfrm>
              <a:off x="0" y="0"/>
              <a:ext cx="254690" cy="89502"/>
            </a:xfrm>
            <a:custGeom>
              <a:avLst/>
              <a:gdLst/>
              <a:ahLst/>
              <a:cxnLst/>
              <a:rect l="l" t="t" r="r" b="b"/>
              <a:pathLst>
                <a:path w="254690" h="89502">
                  <a:moveTo>
                    <a:pt x="0" y="0"/>
                  </a:moveTo>
                  <a:lnTo>
                    <a:pt x="254690" y="0"/>
                  </a:lnTo>
                  <a:lnTo>
                    <a:pt x="254690" y="89502"/>
                  </a:lnTo>
                  <a:lnTo>
                    <a:pt x="0" y="89502"/>
                  </a:lnTo>
                  <a:close/>
                </a:path>
              </a:pathLst>
            </a:custGeom>
            <a:solidFill>
              <a:srgbClr val="DD6444"/>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pic>
        <p:nvPicPr>
          <p:cNvPr id="7" name="Picture 7"/>
          <p:cNvPicPr>
            <a:picLocks noChangeAspect="1"/>
          </p:cNvPicPr>
          <p:nvPr/>
        </p:nvPicPr>
        <p:blipFill>
          <a:blip r:embed="rId4"/>
          <a:srcRect l="16490" r="16490"/>
          <a:stretch>
            <a:fillRect/>
          </a:stretch>
        </p:blipFill>
        <p:spPr>
          <a:xfrm>
            <a:off x="-6553200" y="-181600"/>
            <a:ext cx="11548055" cy="10650199"/>
          </a:xfrm>
          <a:prstGeom prst="rect">
            <a:avLst/>
          </a:prstGeom>
          <a:ln>
            <a:noFill/>
          </a:ln>
          <a:effectLst>
            <a:softEdge rad="112500"/>
          </a:effectLst>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431011">
            <a:off x="15323244" y="5698086"/>
            <a:ext cx="1819500" cy="2883934"/>
          </a:xfrm>
          <a:prstGeom prst="rect">
            <a:avLst/>
          </a:prstGeom>
        </p:spPr>
      </p:pic>
      <p:sp>
        <p:nvSpPr>
          <p:cNvPr id="9" name="TextBox 9"/>
          <p:cNvSpPr txBox="1"/>
          <p:nvPr/>
        </p:nvSpPr>
        <p:spPr>
          <a:xfrm>
            <a:off x="6406162" y="5772179"/>
            <a:ext cx="8834582" cy="2091690"/>
          </a:xfrm>
          <a:prstGeom prst="rect">
            <a:avLst/>
          </a:prstGeom>
        </p:spPr>
        <p:txBody>
          <a:bodyPr lIns="0" tIns="0" rIns="0" bIns="0" rtlCol="0" anchor="t">
            <a:spAutoFit/>
          </a:bodyPr>
          <a:lstStyle/>
          <a:p>
            <a:pPr algn="just">
              <a:lnSpc>
                <a:spcPts val="3359"/>
              </a:lnSpc>
            </a:pPr>
            <a:r>
              <a:rPr lang="en-US" sz="2400">
                <a:solidFill>
                  <a:srgbClr val="000000"/>
                </a:solidFill>
                <a:latin typeface="Glacial Indifference"/>
              </a:rPr>
              <a:t>Abordaremos la pregunta acerca del cambio climático. Donde se buscará obtener respuestas a través de un ciclo completo de gestión de datos. Mediante:</a:t>
            </a:r>
          </a:p>
          <a:p>
            <a:pPr marL="518160" lvl="1" indent="-259080" algn="just">
              <a:lnSpc>
                <a:spcPts val="3359"/>
              </a:lnSpc>
              <a:buFont typeface="Arial"/>
              <a:buChar char="•"/>
            </a:pPr>
            <a:r>
              <a:rPr lang="en-US" sz="2400">
                <a:solidFill>
                  <a:srgbClr val="000000"/>
                </a:solidFill>
                <a:latin typeface="Glacial Indifference"/>
              </a:rPr>
              <a:t>Datos oficiales de la AEMET</a:t>
            </a:r>
          </a:p>
          <a:p>
            <a:pPr marL="518160" lvl="1" indent="-259080" algn="just">
              <a:lnSpc>
                <a:spcPts val="3359"/>
              </a:lnSpc>
              <a:buFont typeface="Arial"/>
              <a:buChar char="•"/>
            </a:pPr>
            <a:r>
              <a:rPr lang="en-US" sz="2400">
                <a:solidFill>
                  <a:srgbClr val="000000"/>
                </a:solidFill>
                <a:latin typeface="Glacial Indifference"/>
              </a:rPr>
              <a:t>Spark y diferentes librerías de Scala y Python</a:t>
            </a:r>
          </a:p>
        </p:txBody>
      </p:sp>
      <p:sp>
        <p:nvSpPr>
          <p:cNvPr id="10" name="TextBox 10"/>
          <p:cNvSpPr txBox="1"/>
          <p:nvPr/>
        </p:nvSpPr>
        <p:spPr>
          <a:xfrm>
            <a:off x="6406162" y="2930116"/>
            <a:ext cx="8834582" cy="2091690"/>
          </a:xfrm>
          <a:prstGeom prst="rect">
            <a:avLst/>
          </a:prstGeom>
        </p:spPr>
        <p:txBody>
          <a:bodyPr lIns="0" tIns="0" rIns="0" bIns="0" rtlCol="0" anchor="t">
            <a:spAutoFit/>
          </a:bodyPr>
          <a:lstStyle/>
          <a:p>
            <a:pPr algn="just">
              <a:lnSpc>
                <a:spcPts val="3359"/>
              </a:lnSpc>
            </a:pPr>
            <a:r>
              <a:rPr lang="en-US" sz="2400">
                <a:solidFill>
                  <a:srgbClr val="000000"/>
                </a:solidFill>
                <a:latin typeface="Glacial Indifference"/>
              </a:rPr>
              <a:t>Existe un incremento exponencial de la información haciendo que el Big Data se haya convertido en una de las áreas más importantes. Para poder tratar con estas grandes cantidades de datos, de manera sencilla y eficaz, han surgido herramientas como Spark.</a:t>
            </a:r>
          </a:p>
        </p:txBody>
      </p:sp>
      <p:sp>
        <p:nvSpPr>
          <p:cNvPr id="11" name="TextBox 11"/>
          <p:cNvSpPr txBox="1"/>
          <p:nvPr/>
        </p:nvSpPr>
        <p:spPr>
          <a:xfrm>
            <a:off x="16275519" y="9220200"/>
            <a:ext cx="983781" cy="568960"/>
          </a:xfrm>
          <a:prstGeom prst="rect">
            <a:avLst/>
          </a:prstGeom>
        </p:spPr>
        <p:txBody>
          <a:bodyPr lIns="0" tIns="0" rIns="0" bIns="0" rtlCol="0" anchor="t">
            <a:spAutoFit/>
          </a:bodyPr>
          <a:lstStyle/>
          <a:p>
            <a:pPr algn="r">
              <a:lnSpc>
                <a:spcPts val="4445"/>
              </a:lnSpc>
            </a:pPr>
            <a:r>
              <a:rPr lang="en-US" sz="3500">
                <a:solidFill>
                  <a:srgbClr val="DD6444"/>
                </a:solidFill>
                <a:latin typeface="Hagrid Heavy"/>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4A3828EB-9C26-BD93-767E-7DD9DF550C59}"/>
              </a:ext>
            </a:extLst>
          </p:cNvPr>
          <p:cNvPicPr>
            <a:picLocks noChangeAspect="1"/>
          </p:cNvPicPr>
          <p:nvPr/>
        </p:nvPicPr>
        <p:blipFill>
          <a:blip r:embed="rId2"/>
          <a:stretch>
            <a:fillRect/>
          </a:stretch>
        </p:blipFill>
        <p:spPr>
          <a:xfrm>
            <a:off x="0" y="46979"/>
            <a:ext cx="18288000" cy="10193040"/>
          </a:xfrm>
          <a:prstGeom prst="rect">
            <a:avLst/>
          </a:prstGeom>
        </p:spPr>
      </p:pic>
      <p:pic>
        <p:nvPicPr>
          <p:cNvPr id="2" name="Picture 2"/>
          <p:cNvPicPr>
            <a:picLocks noChangeAspect="1"/>
          </p:cNvPicPr>
          <p:nvPr/>
        </p:nvPicPr>
        <p:blipFill>
          <a:blip r:embed="rId3">
            <a:alphaModFix amt="15000"/>
          </a:blip>
          <a:srcRect t="7850" b="7850"/>
          <a:stretch>
            <a:fillRect/>
          </a:stretch>
        </p:blipFill>
        <p:spPr>
          <a:xfrm>
            <a:off x="0" y="0"/>
            <a:ext cx="18288000" cy="10287000"/>
          </a:xfrm>
          <a:prstGeom prst="rect">
            <a:avLst/>
          </a:prstGeom>
        </p:spPr>
      </p:pic>
      <p:grpSp>
        <p:nvGrpSpPr>
          <p:cNvPr id="3" name="Group 3"/>
          <p:cNvGrpSpPr/>
          <p:nvPr/>
        </p:nvGrpSpPr>
        <p:grpSpPr>
          <a:xfrm>
            <a:off x="1028700" y="1800229"/>
            <a:ext cx="7444650" cy="7246245"/>
            <a:chOff x="0" y="0"/>
            <a:chExt cx="1960731" cy="1908476"/>
          </a:xfrm>
        </p:grpSpPr>
        <p:sp>
          <p:nvSpPr>
            <p:cNvPr id="4" name="Freeform 4"/>
            <p:cNvSpPr/>
            <p:nvPr/>
          </p:nvSpPr>
          <p:spPr>
            <a:xfrm>
              <a:off x="0" y="0"/>
              <a:ext cx="1960731" cy="1908476"/>
            </a:xfrm>
            <a:custGeom>
              <a:avLst/>
              <a:gdLst/>
              <a:ahLst/>
              <a:cxnLst/>
              <a:rect l="l" t="t" r="r" b="b"/>
              <a:pathLst>
                <a:path w="1960731" h="1908476">
                  <a:moveTo>
                    <a:pt x="0" y="0"/>
                  </a:moveTo>
                  <a:lnTo>
                    <a:pt x="1960731" y="0"/>
                  </a:lnTo>
                  <a:lnTo>
                    <a:pt x="1960731" y="1908476"/>
                  </a:lnTo>
                  <a:lnTo>
                    <a:pt x="0" y="1908476"/>
                  </a:lnTo>
                  <a:close/>
                </a:path>
              </a:pathLst>
            </a:custGeom>
            <a:solidFill>
              <a:srgbClr val="DD6444"/>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grpSp>
        <p:nvGrpSpPr>
          <p:cNvPr id="6" name="Group 6"/>
          <p:cNvGrpSpPr/>
          <p:nvPr/>
        </p:nvGrpSpPr>
        <p:grpSpPr>
          <a:xfrm>
            <a:off x="8473350" y="5499551"/>
            <a:ext cx="4392975" cy="3546923"/>
            <a:chOff x="0" y="0"/>
            <a:chExt cx="1156998" cy="934169"/>
          </a:xfrm>
        </p:grpSpPr>
        <p:sp>
          <p:nvSpPr>
            <p:cNvPr id="7" name="Freeform 7"/>
            <p:cNvSpPr/>
            <p:nvPr/>
          </p:nvSpPr>
          <p:spPr>
            <a:xfrm>
              <a:off x="0" y="0"/>
              <a:ext cx="1156998" cy="934169"/>
            </a:xfrm>
            <a:custGeom>
              <a:avLst/>
              <a:gdLst/>
              <a:ahLst/>
              <a:cxnLst/>
              <a:rect l="l" t="t" r="r" b="b"/>
              <a:pathLst>
                <a:path w="1156998" h="934169">
                  <a:moveTo>
                    <a:pt x="0" y="0"/>
                  </a:moveTo>
                  <a:lnTo>
                    <a:pt x="1156998" y="0"/>
                  </a:lnTo>
                  <a:lnTo>
                    <a:pt x="1156998" y="934169"/>
                  </a:lnTo>
                  <a:lnTo>
                    <a:pt x="0" y="934169"/>
                  </a:lnTo>
                  <a:close/>
                </a:path>
              </a:pathLst>
            </a:custGeom>
            <a:solidFill>
              <a:srgbClr val="EBEBE8"/>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grpSp>
        <p:nvGrpSpPr>
          <p:cNvPr id="9" name="Group 9"/>
          <p:cNvGrpSpPr/>
          <p:nvPr/>
        </p:nvGrpSpPr>
        <p:grpSpPr>
          <a:xfrm>
            <a:off x="12866325" y="5499551"/>
            <a:ext cx="4392975" cy="3546923"/>
            <a:chOff x="0" y="0"/>
            <a:chExt cx="1156998" cy="934169"/>
          </a:xfrm>
        </p:grpSpPr>
        <p:sp>
          <p:nvSpPr>
            <p:cNvPr id="10" name="Freeform 10"/>
            <p:cNvSpPr/>
            <p:nvPr/>
          </p:nvSpPr>
          <p:spPr>
            <a:xfrm>
              <a:off x="0" y="0"/>
              <a:ext cx="1156998" cy="934169"/>
            </a:xfrm>
            <a:custGeom>
              <a:avLst/>
              <a:gdLst/>
              <a:ahLst/>
              <a:cxnLst/>
              <a:rect l="l" t="t" r="r" b="b"/>
              <a:pathLst>
                <a:path w="1156998" h="934169">
                  <a:moveTo>
                    <a:pt x="0" y="0"/>
                  </a:moveTo>
                  <a:lnTo>
                    <a:pt x="1156998" y="0"/>
                  </a:lnTo>
                  <a:lnTo>
                    <a:pt x="1156998" y="934169"/>
                  </a:lnTo>
                  <a:lnTo>
                    <a:pt x="0" y="934169"/>
                  </a:lnTo>
                  <a:close/>
                </a:path>
              </a:pathLst>
            </a:custGeom>
            <a:solidFill>
              <a:srgbClr val="FA9265"/>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grpSp>
        <p:nvGrpSpPr>
          <p:cNvPr id="12" name="Group 12"/>
          <p:cNvGrpSpPr/>
          <p:nvPr/>
        </p:nvGrpSpPr>
        <p:grpSpPr>
          <a:xfrm>
            <a:off x="8473350" y="1800229"/>
            <a:ext cx="4392975" cy="3546923"/>
            <a:chOff x="0" y="0"/>
            <a:chExt cx="1156998" cy="934169"/>
          </a:xfrm>
        </p:grpSpPr>
        <p:sp>
          <p:nvSpPr>
            <p:cNvPr id="13" name="Freeform 13"/>
            <p:cNvSpPr/>
            <p:nvPr/>
          </p:nvSpPr>
          <p:spPr>
            <a:xfrm>
              <a:off x="0" y="0"/>
              <a:ext cx="1156998" cy="934169"/>
            </a:xfrm>
            <a:custGeom>
              <a:avLst/>
              <a:gdLst/>
              <a:ahLst/>
              <a:cxnLst/>
              <a:rect l="l" t="t" r="r" b="b"/>
              <a:pathLst>
                <a:path w="1156998" h="934169">
                  <a:moveTo>
                    <a:pt x="0" y="0"/>
                  </a:moveTo>
                  <a:lnTo>
                    <a:pt x="1156998" y="0"/>
                  </a:lnTo>
                  <a:lnTo>
                    <a:pt x="1156998" y="934169"/>
                  </a:lnTo>
                  <a:lnTo>
                    <a:pt x="0" y="934169"/>
                  </a:lnTo>
                  <a:close/>
                </a:path>
              </a:pathLst>
            </a:custGeom>
            <a:solidFill>
              <a:srgbClr val="E4AF55"/>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grpSp>
        <p:nvGrpSpPr>
          <p:cNvPr id="15" name="Group 15"/>
          <p:cNvGrpSpPr/>
          <p:nvPr/>
        </p:nvGrpSpPr>
        <p:grpSpPr>
          <a:xfrm>
            <a:off x="12866325" y="1800229"/>
            <a:ext cx="4392975" cy="3546923"/>
            <a:chOff x="0" y="0"/>
            <a:chExt cx="1156998" cy="934169"/>
          </a:xfrm>
        </p:grpSpPr>
        <p:sp>
          <p:nvSpPr>
            <p:cNvPr id="16" name="Freeform 16"/>
            <p:cNvSpPr/>
            <p:nvPr/>
          </p:nvSpPr>
          <p:spPr>
            <a:xfrm>
              <a:off x="0" y="0"/>
              <a:ext cx="1156998" cy="934169"/>
            </a:xfrm>
            <a:custGeom>
              <a:avLst/>
              <a:gdLst/>
              <a:ahLst/>
              <a:cxnLst/>
              <a:rect l="l" t="t" r="r" b="b"/>
              <a:pathLst>
                <a:path w="1156998" h="934169">
                  <a:moveTo>
                    <a:pt x="0" y="0"/>
                  </a:moveTo>
                  <a:lnTo>
                    <a:pt x="1156998" y="0"/>
                  </a:lnTo>
                  <a:lnTo>
                    <a:pt x="1156998" y="934169"/>
                  </a:lnTo>
                  <a:lnTo>
                    <a:pt x="0" y="934169"/>
                  </a:lnTo>
                  <a:close/>
                </a:path>
              </a:pathLst>
            </a:custGeom>
            <a:solidFill>
              <a:srgbClr val="EBEBE8"/>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grpSp>
        <p:nvGrpSpPr>
          <p:cNvPr id="18" name="Group 18"/>
          <p:cNvGrpSpPr/>
          <p:nvPr/>
        </p:nvGrpSpPr>
        <p:grpSpPr>
          <a:xfrm>
            <a:off x="17170431" y="9685567"/>
            <a:ext cx="967027" cy="339828"/>
            <a:chOff x="0" y="0"/>
            <a:chExt cx="254690" cy="89502"/>
          </a:xfrm>
        </p:grpSpPr>
        <p:sp>
          <p:nvSpPr>
            <p:cNvPr id="19" name="Freeform 19"/>
            <p:cNvSpPr/>
            <p:nvPr/>
          </p:nvSpPr>
          <p:spPr>
            <a:xfrm>
              <a:off x="0" y="0"/>
              <a:ext cx="254690" cy="89502"/>
            </a:xfrm>
            <a:custGeom>
              <a:avLst/>
              <a:gdLst/>
              <a:ahLst/>
              <a:cxnLst/>
              <a:rect l="l" t="t" r="r" b="b"/>
              <a:pathLst>
                <a:path w="254690" h="89502">
                  <a:moveTo>
                    <a:pt x="0" y="0"/>
                  </a:moveTo>
                  <a:lnTo>
                    <a:pt x="254690" y="0"/>
                  </a:lnTo>
                  <a:lnTo>
                    <a:pt x="254690" y="89502"/>
                  </a:lnTo>
                  <a:lnTo>
                    <a:pt x="0" y="89502"/>
                  </a:lnTo>
                  <a:close/>
                </a:path>
              </a:pathLst>
            </a:custGeom>
            <a:solidFill>
              <a:srgbClr val="DD6444"/>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pic>
        <p:nvPicPr>
          <p:cNvPr id="21" name="Picture 21"/>
          <p:cNvPicPr>
            <a:picLocks noChangeAspect="1"/>
          </p:cNvPicPr>
          <p:nvPr/>
        </p:nvPicPr>
        <p:blipFill>
          <a:blip r:embed="rId4"/>
          <a:srcRect/>
          <a:stretch>
            <a:fillRect/>
          </a:stretch>
        </p:blipFill>
        <p:spPr>
          <a:xfrm>
            <a:off x="13146727" y="3905261"/>
            <a:ext cx="1825013" cy="947486"/>
          </a:xfrm>
          <a:prstGeom prst="rect">
            <a:avLst/>
          </a:prstGeom>
        </p:spPr>
      </p:pic>
      <p:pic>
        <p:nvPicPr>
          <p:cNvPr id="22" name="Picture 22"/>
          <p:cNvPicPr>
            <a:picLocks noChangeAspect="1"/>
          </p:cNvPicPr>
          <p:nvPr/>
        </p:nvPicPr>
        <p:blipFill>
          <a:blip r:embed="rId5"/>
          <a:srcRect/>
          <a:stretch>
            <a:fillRect/>
          </a:stretch>
        </p:blipFill>
        <p:spPr>
          <a:xfrm>
            <a:off x="15247965" y="4071102"/>
            <a:ext cx="1913445" cy="875999"/>
          </a:xfrm>
          <a:prstGeom prst="rect">
            <a:avLst/>
          </a:prstGeom>
        </p:spPr>
      </p:pic>
      <p:pic>
        <p:nvPicPr>
          <p:cNvPr id="23" name="Picture 23"/>
          <p:cNvPicPr>
            <a:picLocks noChangeAspect="1"/>
          </p:cNvPicPr>
          <p:nvPr/>
        </p:nvPicPr>
        <p:blipFill>
          <a:blip r:embed="rId6"/>
          <a:srcRect/>
          <a:stretch>
            <a:fillRect/>
          </a:stretch>
        </p:blipFill>
        <p:spPr>
          <a:xfrm>
            <a:off x="9731739" y="4018881"/>
            <a:ext cx="1876197" cy="833865"/>
          </a:xfrm>
          <a:prstGeom prst="rect">
            <a:avLst/>
          </a:prstGeom>
        </p:spPr>
      </p:pic>
      <p:pic>
        <p:nvPicPr>
          <p:cNvPr id="24" name="Picture 24"/>
          <p:cNvPicPr>
            <a:picLocks noChangeAspect="1"/>
          </p:cNvPicPr>
          <p:nvPr/>
        </p:nvPicPr>
        <p:blipFill>
          <a:blip r:embed="rId7"/>
          <a:srcRect/>
          <a:stretch>
            <a:fillRect/>
          </a:stretch>
        </p:blipFill>
        <p:spPr>
          <a:xfrm>
            <a:off x="9538463" y="7615797"/>
            <a:ext cx="2262748" cy="754853"/>
          </a:xfrm>
          <a:prstGeom prst="rect">
            <a:avLst/>
          </a:prstGeom>
        </p:spPr>
      </p:pic>
      <p:pic>
        <p:nvPicPr>
          <p:cNvPr id="25" name="Picture 25"/>
          <p:cNvPicPr>
            <a:picLocks noChangeAspect="1"/>
          </p:cNvPicPr>
          <p:nvPr/>
        </p:nvPicPr>
        <p:blipFill>
          <a:blip r:embed="rId8"/>
          <a:srcRect/>
          <a:stretch>
            <a:fillRect/>
          </a:stretch>
        </p:blipFill>
        <p:spPr>
          <a:xfrm>
            <a:off x="14143916" y="7472303"/>
            <a:ext cx="1852161" cy="1041841"/>
          </a:xfrm>
          <a:prstGeom prst="rect">
            <a:avLst/>
          </a:prstGeom>
        </p:spPr>
      </p:pic>
      <p:sp>
        <p:nvSpPr>
          <p:cNvPr id="26" name="TextBox 26"/>
          <p:cNvSpPr txBox="1"/>
          <p:nvPr/>
        </p:nvSpPr>
        <p:spPr>
          <a:xfrm>
            <a:off x="1588001" y="4542557"/>
            <a:ext cx="6326047" cy="1154261"/>
          </a:xfrm>
          <a:prstGeom prst="rect">
            <a:avLst/>
          </a:prstGeom>
        </p:spPr>
        <p:txBody>
          <a:bodyPr lIns="0" tIns="0" rIns="0" bIns="0" rtlCol="0" anchor="t">
            <a:spAutoFit/>
          </a:bodyPr>
          <a:lstStyle/>
          <a:p>
            <a:pPr algn="ctr">
              <a:lnSpc>
                <a:spcPts val="9277"/>
              </a:lnSpc>
            </a:pPr>
            <a:r>
              <a:rPr lang="en-US" sz="7304">
                <a:solidFill>
                  <a:srgbClr val="FFFFFF"/>
                </a:solidFill>
                <a:latin typeface="Hagrid Heavy"/>
              </a:rPr>
              <a:t>OBJETIVOS</a:t>
            </a:r>
          </a:p>
        </p:txBody>
      </p:sp>
      <p:sp>
        <p:nvSpPr>
          <p:cNvPr id="27" name="TextBox 27"/>
          <p:cNvSpPr txBox="1"/>
          <p:nvPr/>
        </p:nvSpPr>
        <p:spPr>
          <a:xfrm>
            <a:off x="8849947" y="2529631"/>
            <a:ext cx="3644569" cy="1208223"/>
          </a:xfrm>
          <a:prstGeom prst="rect">
            <a:avLst/>
          </a:prstGeom>
        </p:spPr>
        <p:txBody>
          <a:bodyPr lIns="0" tIns="0" rIns="0" bIns="0" rtlCol="0" anchor="t">
            <a:spAutoFit/>
          </a:bodyPr>
          <a:lstStyle/>
          <a:p>
            <a:pPr algn="ctr">
              <a:lnSpc>
                <a:spcPts val="3174"/>
              </a:lnSpc>
            </a:pPr>
            <a:r>
              <a:rPr lang="en-US" sz="2885">
                <a:solidFill>
                  <a:srgbClr val="000000"/>
                </a:solidFill>
                <a:latin typeface="Glacial Indifference Bold"/>
              </a:rPr>
              <a:t>Descarga de datos y preparación del DataSet</a:t>
            </a:r>
          </a:p>
        </p:txBody>
      </p:sp>
      <p:sp>
        <p:nvSpPr>
          <p:cNvPr id="28" name="TextBox 28"/>
          <p:cNvSpPr txBox="1"/>
          <p:nvPr/>
        </p:nvSpPr>
        <p:spPr>
          <a:xfrm>
            <a:off x="13242923" y="2529631"/>
            <a:ext cx="3644569" cy="800312"/>
          </a:xfrm>
          <a:prstGeom prst="rect">
            <a:avLst/>
          </a:prstGeom>
        </p:spPr>
        <p:txBody>
          <a:bodyPr lIns="0" tIns="0" rIns="0" bIns="0" rtlCol="0" anchor="t">
            <a:spAutoFit/>
          </a:bodyPr>
          <a:lstStyle/>
          <a:p>
            <a:pPr algn="ctr">
              <a:lnSpc>
                <a:spcPts val="3174"/>
              </a:lnSpc>
            </a:pPr>
            <a:r>
              <a:rPr lang="en-US" sz="2885">
                <a:solidFill>
                  <a:srgbClr val="171616"/>
                </a:solidFill>
                <a:latin typeface="Glacial Indifference Bold"/>
              </a:rPr>
              <a:t>Implementación de queries</a:t>
            </a:r>
          </a:p>
        </p:txBody>
      </p:sp>
      <p:sp>
        <p:nvSpPr>
          <p:cNvPr id="29" name="TextBox 29"/>
          <p:cNvSpPr txBox="1"/>
          <p:nvPr/>
        </p:nvSpPr>
        <p:spPr>
          <a:xfrm>
            <a:off x="8854736" y="6228953"/>
            <a:ext cx="3644569" cy="800312"/>
          </a:xfrm>
          <a:prstGeom prst="rect">
            <a:avLst/>
          </a:prstGeom>
        </p:spPr>
        <p:txBody>
          <a:bodyPr lIns="0" tIns="0" rIns="0" bIns="0" rtlCol="0" anchor="t">
            <a:spAutoFit/>
          </a:bodyPr>
          <a:lstStyle/>
          <a:p>
            <a:pPr algn="ctr">
              <a:lnSpc>
                <a:spcPts val="3174"/>
              </a:lnSpc>
            </a:pPr>
            <a:r>
              <a:rPr lang="en-US" sz="2885">
                <a:solidFill>
                  <a:srgbClr val="171616"/>
                </a:solidFill>
                <a:latin typeface="Glacial Indifference Bold"/>
              </a:rPr>
              <a:t>Visualización grafica de los resultados</a:t>
            </a:r>
          </a:p>
        </p:txBody>
      </p:sp>
      <p:sp>
        <p:nvSpPr>
          <p:cNvPr id="30" name="TextBox 30"/>
          <p:cNvSpPr txBox="1"/>
          <p:nvPr/>
        </p:nvSpPr>
        <p:spPr>
          <a:xfrm>
            <a:off x="13247712" y="6228953"/>
            <a:ext cx="3644569" cy="808173"/>
          </a:xfrm>
          <a:prstGeom prst="rect">
            <a:avLst/>
          </a:prstGeom>
        </p:spPr>
        <p:txBody>
          <a:bodyPr lIns="0" tIns="0" rIns="0" bIns="0" rtlCol="0" anchor="t">
            <a:spAutoFit/>
          </a:bodyPr>
          <a:lstStyle/>
          <a:p>
            <a:pPr algn="ctr">
              <a:lnSpc>
                <a:spcPts val="3174"/>
              </a:lnSpc>
            </a:pPr>
            <a:r>
              <a:rPr lang="en-US" sz="2885">
                <a:solidFill>
                  <a:srgbClr val="000000"/>
                </a:solidFill>
                <a:latin typeface="Glacial Indifference Bold"/>
              </a:rPr>
              <a:t>Despliegue en clúster de AWS</a:t>
            </a:r>
          </a:p>
        </p:txBody>
      </p:sp>
      <p:sp>
        <p:nvSpPr>
          <p:cNvPr id="31" name="TextBox 31"/>
          <p:cNvSpPr txBox="1"/>
          <p:nvPr/>
        </p:nvSpPr>
        <p:spPr>
          <a:xfrm>
            <a:off x="15958614" y="9558768"/>
            <a:ext cx="983781" cy="568960"/>
          </a:xfrm>
          <a:prstGeom prst="rect">
            <a:avLst/>
          </a:prstGeom>
        </p:spPr>
        <p:txBody>
          <a:bodyPr lIns="0" tIns="0" rIns="0" bIns="0" rtlCol="0" anchor="t">
            <a:spAutoFit/>
          </a:bodyPr>
          <a:lstStyle/>
          <a:p>
            <a:pPr algn="r">
              <a:lnSpc>
                <a:spcPts val="4445"/>
              </a:lnSpc>
            </a:pPr>
            <a:r>
              <a:rPr lang="en-US" sz="3500">
                <a:solidFill>
                  <a:srgbClr val="DD6444"/>
                </a:solidFill>
                <a:latin typeface="Hagrid Heavy"/>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a:extLst>
              <a:ext uri="{FF2B5EF4-FFF2-40B4-BE49-F238E27FC236}">
                <a16:creationId xmlns:a16="http://schemas.microsoft.com/office/drawing/2014/main" id="{A888A59E-2D6E-BFE9-4437-A2F7C7B1B39D}"/>
              </a:ext>
            </a:extLst>
          </p:cNvPr>
          <p:cNvPicPr>
            <a:picLocks noChangeAspect="1"/>
          </p:cNvPicPr>
          <p:nvPr/>
        </p:nvPicPr>
        <p:blipFill>
          <a:blip r:embed="rId4"/>
          <a:stretch>
            <a:fillRect/>
          </a:stretch>
        </p:blipFill>
        <p:spPr>
          <a:xfrm>
            <a:off x="48691" y="58421"/>
            <a:ext cx="18239309" cy="10228579"/>
          </a:xfrm>
          <a:prstGeom prst="rect">
            <a:avLst/>
          </a:prstGeom>
        </p:spPr>
      </p:pic>
      <p:pic>
        <p:nvPicPr>
          <p:cNvPr id="2" name="Picture 2"/>
          <p:cNvPicPr>
            <a:picLocks noChangeAspect="1"/>
          </p:cNvPicPr>
          <p:nvPr/>
        </p:nvPicPr>
        <p:blipFill>
          <a:blip r:embed="rId5">
            <a:alphaModFix amt="15000"/>
          </a:blip>
          <a:srcRect t="7850" b="7850"/>
          <a:stretch>
            <a:fillRect/>
          </a:stretch>
        </p:blipFill>
        <p:spPr>
          <a:xfrm>
            <a:off x="0" y="0"/>
            <a:ext cx="18288000" cy="10287000"/>
          </a:xfrm>
          <a:prstGeom prst="rect">
            <a:avLst/>
          </a:prstGeom>
        </p:spPr>
      </p:pic>
      <p:sp>
        <p:nvSpPr>
          <p:cNvPr id="3" name="AutoShape 3"/>
          <p:cNvSpPr/>
          <p:nvPr/>
        </p:nvSpPr>
        <p:spPr>
          <a:xfrm rot="-12660">
            <a:off x="1059420" y="4991729"/>
            <a:ext cx="6465980" cy="0"/>
          </a:xfrm>
          <a:prstGeom prst="line">
            <a:avLst/>
          </a:prstGeom>
          <a:ln w="47625" cap="flat">
            <a:solidFill>
              <a:srgbClr val="DD6444"/>
            </a:solidFill>
            <a:prstDash val="solid"/>
            <a:headEnd type="none" w="sm" len="sm"/>
            <a:tailEnd type="none" w="sm" len="sm"/>
          </a:ln>
        </p:spPr>
      </p:sp>
      <p:sp>
        <p:nvSpPr>
          <p:cNvPr id="4" name="AutoShape 4"/>
          <p:cNvSpPr/>
          <p:nvPr/>
        </p:nvSpPr>
        <p:spPr>
          <a:xfrm rot="-12660">
            <a:off x="1028766" y="9752587"/>
            <a:ext cx="6465980" cy="0"/>
          </a:xfrm>
          <a:prstGeom prst="line">
            <a:avLst/>
          </a:prstGeom>
          <a:ln w="47625" cap="flat">
            <a:solidFill>
              <a:srgbClr val="DD6444"/>
            </a:solidFill>
            <a:prstDash val="solid"/>
            <a:headEnd type="none" w="sm" len="sm"/>
            <a:tailEnd type="none" w="sm" len="sm"/>
          </a:ln>
        </p:spPr>
      </p:sp>
      <p:pic>
        <p:nvPicPr>
          <p:cNvPr id="5" name="Picture 5"/>
          <p:cNvPicPr>
            <a:picLocks noChangeAspect="1"/>
          </p:cNvPicPr>
          <p:nvPr/>
        </p:nvPicPr>
        <p:blipFill>
          <a:blip r:embed="rId6"/>
          <a:srcRect b="7974"/>
          <a:stretch>
            <a:fillRect/>
          </a:stretch>
        </p:blipFill>
        <p:spPr>
          <a:xfrm>
            <a:off x="8703265" y="0"/>
            <a:ext cx="9627598" cy="2797144"/>
          </a:xfrm>
          <a:prstGeom prst="rect">
            <a:avLst/>
          </a:prstGeom>
        </p:spPr>
      </p:pic>
      <p:pic>
        <p:nvPicPr>
          <p:cNvPr id="6" name="Picture 6"/>
          <p:cNvPicPr>
            <a:picLocks noChangeAspect="1"/>
          </p:cNvPicPr>
          <p:nvPr/>
        </p:nvPicPr>
        <p:blipFill>
          <a:blip r:embed="rId7"/>
          <a:srcRect/>
          <a:stretch>
            <a:fillRect/>
          </a:stretch>
        </p:blipFill>
        <p:spPr>
          <a:xfrm>
            <a:off x="8746097" y="2840006"/>
            <a:ext cx="11220349" cy="3151355"/>
          </a:xfrm>
          <a:prstGeom prst="rect">
            <a:avLst/>
          </a:prstGeom>
        </p:spPr>
      </p:pic>
      <p:sp>
        <p:nvSpPr>
          <p:cNvPr id="7" name="TextBox 7"/>
          <p:cNvSpPr txBox="1"/>
          <p:nvPr/>
        </p:nvSpPr>
        <p:spPr>
          <a:xfrm>
            <a:off x="1028700" y="904875"/>
            <a:ext cx="9083773" cy="1892269"/>
          </a:xfrm>
          <a:prstGeom prst="rect">
            <a:avLst/>
          </a:prstGeom>
        </p:spPr>
        <p:txBody>
          <a:bodyPr lIns="0" tIns="0" rIns="0" bIns="0" rtlCol="0" anchor="t">
            <a:spAutoFit/>
          </a:bodyPr>
          <a:lstStyle/>
          <a:p>
            <a:pPr>
              <a:lnSpc>
                <a:spcPts val="7526"/>
              </a:lnSpc>
            </a:pPr>
            <a:r>
              <a:rPr lang="en-US" sz="5376">
                <a:solidFill>
                  <a:srgbClr val="DD6444"/>
                </a:solidFill>
                <a:latin typeface="Hagrid Heavy Bold"/>
              </a:rPr>
              <a:t>DESCARGA DE LOS DATOS</a:t>
            </a:r>
          </a:p>
        </p:txBody>
      </p:sp>
      <p:pic>
        <p:nvPicPr>
          <p:cNvPr id="11" name="Picture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t="724" b="724"/>
          <a:stretch>
            <a:fillRect/>
          </a:stretch>
        </p:blipFill>
        <p:spPr>
          <a:xfrm>
            <a:off x="8733974" y="6010964"/>
            <a:ext cx="9584766" cy="5313278"/>
          </a:xfrm>
          <a:prstGeom prst="rect">
            <a:avLst/>
          </a:prstGeom>
        </p:spPr>
      </p:pic>
      <p:sp>
        <p:nvSpPr>
          <p:cNvPr id="10" name="AutoShape 10"/>
          <p:cNvSpPr/>
          <p:nvPr/>
        </p:nvSpPr>
        <p:spPr>
          <a:xfrm>
            <a:off x="8746097" y="5991361"/>
            <a:ext cx="9846702" cy="33336"/>
          </a:xfrm>
          <a:prstGeom prst="line">
            <a:avLst/>
          </a:prstGeom>
          <a:ln w="85725" cap="flat">
            <a:solidFill>
              <a:srgbClr val="DD6444"/>
            </a:solidFill>
            <a:prstDash val="solid"/>
            <a:headEnd type="none" w="sm" len="sm"/>
            <a:tailEnd type="none" w="sm" len="sm"/>
          </a:ln>
        </p:spPr>
      </p:sp>
      <p:sp>
        <p:nvSpPr>
          <p:cNvPr id="12" name="TextBox 12"/>
          <p:cNvSpPr txBox="1"/>
          <p:nvPr/>
        </p:nvSpPr>
        <p:spPr>
          <a:xfrm>
            <a:off x="1028700" y="5304754"/>
            <a:ext cx="2610655" cy="398145"/>
          </a:xfrm>
          <a:prstGeom prst="rect">
            <a:avLst/>
          </a:prstGeom>
        </p:spPr>
        <p:txBody>
          <a:bodyPr lIns="0" tIns="0" rIns="0" bIns="0" rtlCol="0" anchor="t">
            <a:spAutoFit/>
          </a:bodyPr>
          <a:lstStyle/>
          <a:p>
            <a:pPr marL="0" lvl="0" indent="0" algn="l">
              <a:lnSpc>
                <a:spcPts val="3120"/>
              </a:lnSpc>
              <a:spcBef>
                <a:spcPct val="0"/>
              </a:spcBef>
            </a:pPr>
            <a:r>
              <a:rPr lang="en-US" sz="2400" u="none">
                <a:solidFill>
                  <a:srgbClr val="DD6444"/>
                </a:solidFill>
                <a:latin typeface="Glacial Indifference Bold"/>
              </a:rPr>
              <a:t>Haciendo uso de:</a:t>
            </a:r>
          </a:p>
        </p:txBody>
      </p:sp>
      <p:sp>
        <p:nvSpPr>
          <p:cNvPr id="13" name="TextBox 13"/>
          <p:cNvSpPr txBox="1"/>
          <p:nvPr/>
        </p:nvSpPr>
        <p:spPr>
          <a:xfrm>
            <a:off x="1059354" y="3416985"/>
            <a:ext cx="6465936" cy="1253490"/>
          </a:xfrm>
          <a:prstGeom prst="rect">
            <a:avLst/>
          </a:prstGeom>
        </p:spPr>
        <p:txBody>
          <a:bodyPr lIns="0" tIns="0" rIns="0" bIns="0" rtlCol="0" anchor="t">
            <a:spAutoFit/>
          </a:bodyPr>
          <a:lstStyle/>
          <a:p>
            <a:pPr algn="just">
              <a:lnSpc>
                <a:spcPts val="3359"/>
              </a:lnSpc>
            </a:pPr>
            <a:r>
              <a:rPr lang="en-US" sz="2400" dirty="0">
                <a:solidFill>
                  <a:srgbClr val="000000"/>
                </a:solidFill>
                <a:latin typeface="Glacial Indifference"/>
              </a:rPr>
              <a:t>Se </a:t>
            </a:r>
            <a:r>
              <a:rPr lang="en-US" sz="2400" dirty="0" err="1">
                <a:solidFill>
                  <a:srgbClr val="000000"/>
                </a:solidFill>
                <a:latin typeface="Glacial Indifference"/>
              </a:rPr>
              <a:t>opto</a:t>
            </a:r>
            <a:r>
              <a:rPr lang="en-US" sz="2400" dirty="0">
                <a:solidFill>
                  <a:srgbClr val="000000"/>
                </a:solidFill>
                <a:latin typeface="Glacial Indifference"/>
              </a:rPr>
              <a:t> </a:t>
            </a:r>
            <a:r>
              <a:rPr lang="en-US" sz="2400" dirty="0" err="1">
                <a:solidFill>
                  <a:srgbClr val="000000"/>
                </a:solidFill>
                <a:latin typeface="Glacial Indifference"/>
              </a:rPr>
              <a:t>por</a:t>
            </a:r>
            <a:r>
              <a:rPr lang="en-US" sz="2400" dirty="0">
                <a:solidFill>
                  <a:srgbClr val="000000"/>
                </a:solidFill>
                <a:latin typeface="Glacial Indifference"/>
              </a:rPr>
              <a:t> </a:t>
            </a:r>
            <a:r>
              <a:rPr lang="en-US" sz="2400" dirty="0" err="1">
                <a:solidFill>
                  <a:srgbClr val="000000"/>
                </a:solidFill>
                <a:latin typeface="Glacial Indifference"/>
              </a:rPr>
              <a:t>crear</a:t>
            </a:r>
            <a:r>
              <a:rPr lang="en-US" sz="2400" dirty="0">
                <a:solidFill>
                  <a:srgbClr val="000000"/>
                </a:solidFill>
                <a:latin typeface="Glacial Indifference"/>
              </a:rPr>
              <a:t> un </a:t>
            </a:r>
            <a:r>
              <a:rPr lang="en-US" sz="2400" dirty="0" err="1">
                <a:solidFill>
                  <a:srgbClr val="000000"/>
                </a:solidFill>
                <a:latin typeface="Glacial Indifference"/>
              </a:rPr>
              <a:t>programa</a:t>
            </a:r>
            <a:r>
              <a:rPr lang="en-US" sz="2400" dirty="0">
                <a:solidFill>
                  <a:srgbClr val="000000"/>
                </a:solidFill>
                <a:latin typeface="Glacial Indifference"/>
              </a:rPr>
              <a:t> que </a:t>
            </a:r>
            <a:r>
              <a:rPr lang="en-US" sz="2400" dirty="0" err="1">
                <a:solidFill>
                  <a:srgbClr val="000000"/>
                </a:solidFill>
                <a:latin typeface="Glacial Indifference"/>
              </a:rPr>
              <a:t>realizara</a:t>
            </a:r>
            <a:r>
              <a:rPr lang="en-US" sz="2400" dirty="0">
                <a:solidFill>
                  <a:srgbClr val="000000"/>
                </a:solidFill>
                <a:latin typeface="Glacial Indifference"/>
              </a:rPr>
              <a:t> la </a:t>
            </a:r>
            <a:r>
              <a:rPr lang="en-US" sz="2400" dirty="0" err="1">
                <a:solidFill>
                  <a:srgbClr val="000000"/>
                </a:solidFill>
                <a:latin typeface="Glacial Indifference"/>
              </a:rPr>
              <a:t>descarga</a:t>
            </a:r>
            <a:r>
              <a:rPr lang="en-US" sz="2400" dirty="0">
                <a:solidFill>
                  <a:srgbClr val="000000"/>
                </a:solidFill>
                <a:latin typeface="Glacial Indifference"/>
              </a:rPr>
              <a:t> de </a:t>
            </a:r>
            <a:r>
              <a:rPr lang="en-US" sz="2400" dirty="0" err="1">
                <a:solidFill>
                  <a:srgbClr val="000000"/>
                </a:solidFill>
                <a:latin typeface="Glacial Indifference"/>
              </a:rPr>
              <a:t>manera</a:t>
            </a:r>
            <a:r>
              <a:rPr lang="en-US" sz="2400" dirty="0">
                <a:solidFill>
                  <a:srgbClr val="000000"/>
                </a:solidFill>
                <a:latin typeface="Glacial Indifference"/>
              </a:rPr>
              <a:t> </a:t>
            </a:r>
            <a:r>
              <a:rPr lang="en-US" sz="2400" dirty="0" err="1">
                <a:solidFill>
                  <a:srgbClr val="000000"/>
                </a:solidFill>
                <a:latin typeface="Glacial Indifference"/>
              </a:rPr>
              <a:t>automática</a:t>
            </a:r>
            <a:r>
              <a:rPr lang="en-US" sz="2400" dirty="0">
                <a:solidFill>
                  <a:srgbClr val="000000"/>
                </a:solidFill>
                <a:latin typeface="Glacial Indifference"/>
              </a:rPr>
              <a:t> a </a:t>
            </a:r>
            <a:r>
              <a:rPr lang="en-US" sz="2400" dirty="0" err="1">
                <a:solidFill>
                  <a:srgbClr val="000000"/>
                </a:solidFill>
                <a:latin typeface="Glacial Indifference"/>
              </a:rPr>
              <a:t>partir</a:t>
            </a:r>
            <a:r>
              <a:rPr lang="en-US" sz="2400" dirty="0">
                <a:solidFill>
                  <a:srgbClr val="000000"/>
                </a:solidFill>
                <a:latin typeface="Glacial Indifference"/>
              </a:rPr>
              <a:t> de la </a:t>
            </a:r>
            <a:r>
              <a:rPr lang="en-US" sz="2400" dirty="0" err="1">
                <a:solidFill>
                  <a:srgbClr val="000000"/>
                </a:solidFill>
                <a:latin typeface="Glacial Indifference"/>
              </a:rPr>
              <a:t>página</a:t>
            </a:r>
            <a:r>
              <a:rPr lang="en-US" sz="2400" dirty="0">
                <a:solidFill>
                  <a:srgbClr val="000000"/>
                </a:solidFill>
                <a:latin typeface="Glacial Indifference"/>
              </a:rPr>
              <a:t> de la AEMET. </a:t>
            </a:r>
          </a:p>
        </p:txBody>
      </p:sp>
      <p:sp>
        <p:nvSpPr>
          <p:cNvPr id="14" name="TextBox 14"/>
          <p:cNvSpPr txBox="1"/>
          <p:nvPr/>
        </p:nvSpPr>
        <p:spPr>
          <a:xfrm>
            <a:off x="1028700" y="6908872"/>
            <a:ext cx="4843691" cy="398145"/>
          </a:xfrm>
          <a:prstGeom prst="rect">
            <a:avLst/>
          </a:prstGeom>
        </p:spPr>
        <p:txBody>
          <a:bodyPr lIns="0" tIns="0" rIns="0" bIns="0" rtlCol="0" anchor="t">
            <a:spAutoFit/>
          </a:bodyPr>
          <a:lstStyle/>
          <a:p>
            <a:pPr>
              <a:lnSpc>
                <a:spcPts val="3120"/>
              </a:lnSpc>
            </a:pPr>
            <a:r>
              <a:rPr lang="en-US" sz="2400">
                <a:solidFill>
                  <a:srgbClr val="DD6444"/>
                </a:solidFill>
                <a:latin typeface="Glacial Indifference Bold"/>
              </a:rPr>
              <a:t>Necesitaremos proporcionarle:</a:t>
            </a:r>
          </a:p>
        </p:txBody>
      </p:sp>
      <p:sp>
        <p:nvSpPr>
          <p:cNvPr id="15" name="TextBox 15"/>
          <p:cNvSpPr txBox="1"/>
          <p:nvPr/>
        </p:nvSpPr>
        <p:spPr>
          <a:xfrm>
            <a:off x="1059705" y="7454998"/>
            <a:ext cx="6465936" cy="209169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000000"/>
                </a:solidFill>
                <a:latin typeface="Glacial Indifference"/>
              </a:rPr>
              <a:t>Ruta del controlador del navegador</a:t>
            </a:r>
          </a:p>
          <a:p>
            <a:pPr marL="518160" lvl="1" indent="-259080" algn="just">
              <a:lnSpc>
                <a:spcPts val="3359"/>
              </a:lnSpc>
              <a:buFont typeface="Arial"/>
              <a:buChar char="•"/>
            </a:pPr>
            <a:r>
              <a:rPr lang="en-US" sz="2400">
                <a:solidFill>
                  <a:srgbClr val="000000"/>
                </a:solidFill>
                <a:latin typeface="Glacial Indifference"/>
              </a:rPr>
              <a:t>URL de AEMET OpenData</a:t>
            </a:r>
          </a:p>
          <a:p>
            <a:pPr marL="518160" lvl="1" indent="-259080" algn="just">
              <a:lnSpc>
                <a:spcPts val="3359"/>
              </a:lnSpc>
              <a:buFont typeface="Arial"/>
              <a:buChar char="•"/>
            </a:pPr>
            <a:r>
              <a:rPr lang="en-US" sz="2400">
                <a:solidFill>
                  <a:srgbClr val="000000"/>
                </a:solidFill>
                <a:latin typeface="Glacial Indifference"/>
              </a:rPr>
              <a:t>Clave API </a:t>
            </a:r>
          </a:p>
          <a:p>
            <a:pPr marL="518160" lvl="1" indent="-259080" algn="just">
              <a:lnSpc>
                <a:spcPts val="3359"/>
              </a:lnSpc>
              <a:buFont typeface="Arial"/>
              <a:buChar char="•"/>
            </a:pPr>
            <a:r>
              <a:rPr lang="en-US" sz="2400">
                <a:solidFill>
                  <a:srgbClr val="000000"/>
                </a:solidFill>
                <a:latin typeface="Glacial Indifference"/>
              </a:rPr>
              <a:t>Año de inicio y fin de los datos deseados</a:t>
            </a:r>
          </a:p>
          <a:p>
            <a:pPr marL="518160" lvl="1" indent="-259080" algn="just">
              <a:lnSpc>
                <a:spcPts val="3359"/>
              </a:lnSpc>
              <a:buFont typeface="Arial"/>
              <a:buChar char="•"/>
            </a:pPr>
            <a:r>
              <a:rPr lang="en-US" sz="2400">
                <a:solidFill>
                  <a:srgbClr val="000000"/>
                </a:solidFill>
                <a:latin typeface="Glacial Indifference"/>
              </a:rPr>
              <a:t>Ubicación donde guardar los datos</a:t>
            </a:r>
          </a:p>
        </p:txBody>
      </p:sp>
      <p:sp>
        <p:nvSpPr>
          <p:cNvPr id="16" name="TextBox 16"/>
          <p:cNvSpPr txBox="1"/>
          <p:nvPr/>
        </p:nvSpPr>
        <p:spPr>
          <a:xfrm>
            <a:off x="1059529" y="5817307"/>
            <a:ext cx="6465936" cy="834390"/>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000000"/>
                </a:solidFill>
                <a:latin typeface="Glacial Indifference"/>
              </a:rPr>
              <a:t>Java</a:t>
            </a:r>
          </a:p>
          <a:p>
            <a:pPr marL="518160" lvl="1" indent="-259080" algn="just">
              <a:lnSpc>
                <a:spcPts val="3359"/>
              </a:lnSpc>
              <a:buFont typeface="Arial"/>
              <a:buChar char="•"/>
            </a:pPr>
            <a:r>
              <a:rPr lang="en-US" sz="2400">
                <a:solidFill>
                  <a:srgbClr val="000000"/>
                </a:solidFill>
                <a:latin typeface="Glacial Indifference"/>
              </a:rPr>
              <a:t>Selenium</a:t>
            </a:r>
          </a:p>
        </p:txBody>
      </p:sp>
      <p:sp>
        <p:nvSpPr>
          <p:cNvPr id="9" name="AutoShape 9"/>
          <p:cNvSpPr/>
          <p:nvPr/>
        </p:nvSpPr>
        <p:spPr>
          <a:xfrm rot="-5400000">
            <a:off x="3443053" y="5217319"/>
            <a:ext cx="10520362" cy="0"/>
          </a:xfrm>
          <a:prstGeom prst="line">
            <a:avLst/>
          </a:prstGeom>
          <a:ln w="85725" cap="flat">
            <a:solidFill>
              <a:srgbClr val="DD6444"/>
            </a:solidFill>
            <a:prstDash val="solid"/>
            <a:headEnd type="none" w="sm" len="sm"/>
            <a:tailEnd type="none" w="sm" len="sm"/>
          </a:ln>
        </p:spPr>
      </p:sp>
      <p:sp>
        <p:nvSpPr>
          <p:cNvPr id="8" name="AutoShape 8"/>
          <p:cNvSpPr/>
          <p:nvPr/>
        </p:nvSpPr>
        <p:spPr>
          <a:xfrm>
            <a:off x="8703234" y="2797144"/>
            <a:ext cx="9889566" cy="0"/>
          </a:xfrm>
          <a:prstGeom prst="line">
            <a:avLst/>
          </a:prstGeom>
          <a:ln w="85725" cap="flat">
            <a:solidFill>
              <a:srgbClr val="DD6444"/>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7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D0A22848-BFB4-81D3-6954-9FDF91F53CE0}"/>
              </a:ext>
            </a:extLst>
          </p:cNvPr>
          <p:cNvPicPr>
            <a:picLocks noChangeAspect="1"/>
          </p:cNvPicPr>
          <p:nvPr/>
        </p:nvPicPr>
        <p:blipFill>
          <a:blip r:embed="rId2"/>
          <a:stretch>
            <a:fillRect/>
          </a:stretch>
        </p:blipFill>
        <p:spPr>
          <a:xfrm>
            <a:off x="21235" y="0"/>
            <a:ext cx="18288000" cy="10263166"/>
          </a:xfrm>
          <a:prstGeom prst="rect">
            <a:avLst/>
          </a:prstGeom>
        </p:spPr>
      </p:pic>
      <p:pic>
        <p:nvPicPr>
          <p:cNvPr id="2" name="Picture 2"/>
          <p:cNvPicPr>
            <a:picLocks noChangeAspect="1"/>
          </p:cNvPicPr>
          <p:nvPr/>
        </p:nvPicPr>
        <p:blipFill>
          <a:blip r:embed="rId3">
            <a:alphaModFix amt="15000"/>
          </a:blip>
          <a:srcRect t="7850" b="7850"/>
          <a:stretch>
            <a:fillRect/>
          </a:stretch>
        </p:blipFill>
        <p:spPr>
          <a:xfrm>
            <a:off x="0" y="0"/>
            <a:ext cx="18288000" cy="10287000"/>
          </a:xfrm>
          <a:prstGeom prst="rect">
            <a:avLst/>
          </a:prstGeom>
        </p:spPr>
      </p:pic>
      <p:sp>
        <p:nvSpPr>
          <p:cNvPr id="3" name="TextBox 3"/>
          <p:cNvSpPr txBox="1"/>
          <p:nvPr/>
        </p:nvSpPr>
        <p:spPr>
          <a:xfrm>
            <a:off x="727602" y="1736841"/>
            <a:ext cx="6326047" cy="1862920"/>
          </a:xfrm>
          <a:prstGeom prst="rect">
            <a:avLst/>
          </a:prstGeom>
        </p:spPr>
        <p:txBody>
          <a:bodyPr lIns="0" tIns="0" rIns="0" bIns="0" rtlCol="0" anchor="t">
            <a:spAutoFit/>
          </a:bodyPr>
          <a:lstStyle/>
          <a:p>
            <a:pPr>
              <a:lnSpc>
                <a:spcPts val="7372"/>
              </a:lnSpc>
            </a:pPr>
            <a:r>
              <a:rPr lang="en-US" sz="5804" dirty="0">
                <a:solidFill>
                  <a:srgbClr val="DD6444"/>
                </a:solidFill>
                <a:latin typeface="Hagrid Heavy"/>
              </a:rPr>
              <a:t>PREPARACIÓN DEL DATASET</a:t>
            </a:r>
          </a:p>
        </p:txBody>
      </p:sp>
      <p:sp>
        <p:nvSpPr>
          <p:cNvPr id="4" name="AutoShape 4"/>
          <p:cNvSpPr/>
          <p:nvPr/>
        </p:nvSpPr>
        <p:spPr>
          <a:xfrm rot="-5388815">
            <a:off x="3454113" y="5542414"/>
            <a:ext cx="7778952" cy="0"/>
          </a:xfrm>
          <a:prstGeom prst="line">
            <a:avLst/>
          </a:prstGeom>
          <a:ln w="47625" cap="flat">
            <a:solidFill>
              <a:srgbClr val="DD6444"/>
            </a:solidFill>
            <a:prstDash val="solid"/>
            <a:headEnd type="none" w="sm" len="sm"/>
            <a:tailEnd type="none" w="sm" len="sm"/>
          </a:ln>
        </p:spPr>
      </p:sp>
      <p:grpSp>
        <p:nvGrpSpPr>
          <p:cNvPr id="5" name="Group 5"/>
          <p:cNvGrpSpPr/>
          <p:nvPr/>
        </p:nvGrpSpPr>
        <p:grpSpPr>
          <a:xfrm>
            <a:off x="17487336" y="9346998"/>
            <a:ext cx="967027" cy="339828"/>
            <a:chOff x="0" y="0"/>
            <a:chExt cx="254690" cy="89502"/>
          </a:xfrm>
        </p:grpSpPr>
        <p:sp>
          <p:nvSpPr>
            <p:cNvPr id="6" name="Freeform 6"/>
            <p:cNvSpPr/>
            <p:nvPr/>
          </p:nvSpPr>
          <p:spPr>
            <a:xfrm>
              <a:off x="0" y="0"/>
              <a:ext cx="254690" cy="89502"/>
            </a:xfrm>
            <a:custGeom>
              <a:avLst/>
              <a:gdLst/>
              <a:ahLst/>
              <a:cxnLst/>
              <a:rect l="l" t="t" r="r" b="b"/>
              <a:pathLst>
                <a:path w="254690" h="89502">
                  <a:moveTo>
                    <a:pt x="0" y="0"/>
                  </a:moveTo>
                  <a:lnTo>
                    <a:pt x="254690" y="0"/>
                  </a:lnTo>
                  <a:lnTo>
                    <a:pt x="254690" y="89502"/>
                  </a:lnTo>
                  <a:lnTo>
                    <a:pt x="0" y="89502"/>
                  </a:lnTo>
                  <a:close/>
                </a:path>
              </a:pathLst>
            </a:custGeom>
            <a:solidFill>
              <a:srgbClr val="DD6444"/>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080"/>
                </a:lnSpc>
              </a:pPr>
              <a:endParaRPr/>
            </a:p>
          </p:txBody>
        </p:sp>
      </p:grpSp>
      <p:pic>
        <p:nvPicPr>
          <p:cNvPr id="8" name="Picture 8"/>
          <p:cNvPicPr>
            <a:picLocks noChangeAspect="1"/>
          </p:cNvPicPr>
          <p:nvPr/>
        </p:nvPicPr>
        <p:blipFill>
          <a:blip r:embed="rId4"/>
          <a:srcRect/>
          <a:stretch>
            <a:fillRect/>
          </a:stretch>
        </p:blipFill>
        <p:spPr>
          <a:xfrm>
            <a:off x="595232" y="4096430"/>
            <a:ext cx="6483291" cy="5427300"/>
          </a:xfrm>
          <a:prstGeom prst="rect">
            <a:avLst/>
          </a:prstGeom>
        </p:spPr>
      </p:pic>
      <p:sp>
        <p:nvSpPr>
          <p:cNvPr id="9" name="TextBox 9"/>
          <p:cNvSpPr txBox="1"/>
          <p:nvPr/>
        </p:nvSpPr>
        <p:spPr>
          <a:xfrm>
            <a:off x="9001791" y="1781540"/>
            <a:ext cx="2495212" cy="910573"/>
          </a:xfrm>
          <a:prstGeom prst="rect">
            <a:avLst/>
          </a:prstGeom>
        </p:spPr>
        <p:txBody>
          <a:bodyPr lIns="0" tIns="0" rIns="0" bIns="0" rtlCol="0" anchor="t">
            <a:spAutoFit/>
          </a:bodyPr>
          <a:lstStyle/>
          <a:p>
            <a:pPr algn="ctr">
              <a:lnSpc>
                <a:spcPts val="7221"/>
              </a:lnSpc>
            </a:pPr>
            <a:r>
              <a:rPr lang="en-US" sz="5686" dirty="0">
                <a:solidFill>
                  <a:srgbClr val="DD6444"/>
                </a:solidFill>
                <a:latin typeface="Hagrid Heavy"/>
              </a:rPr>
              <a:t>01</a:t>
            </a:r>
          </a:p>
        </p:txBody>
      </p:sp>
      <p:sp>
        <p:nvSpPr>
          <p:cNvPr id="10" name="TextBox 10"/>
          <p:cNvSpPr txBox="1"/>
          <p:nvPr/>
        </p:nvSpPr>
        <p:spPr>
          <a:xfrm>
            <a:off x="8427113" y="2876497"/>
            <a:ext cx="3644569" cy="800312"/>
          </a:xfrm>
          <a:prstGeom prst="rect">
            <a:avLst/>
          </a:prstGeom>
        </p:spPr>
        <p:txBody>
          <a:bodyPr lIns="0" tIns="0" rIns="0" bIns="0" rtlCol="0" anchor="t">
            <a:spAutoFit/>
          </a:bodyPr>
          <a:lstStyle/>
          <a:p>
            <a:pPr marL="0" lvl="0" indent="0" algn="ctr">
              <a:lnSpc>
                <a:spcPts val="3174"/>
              </a:lnSpc>
              <a:spcBef>
                <a:spcPct val="0"/>
              </a:spcBef>
            </a:pPr>
            <a:r>
              <a:rPr lang="en-US" sz="2885" u="none" dirty="0" err="1">
                <a:solidFill>
                  <a:srgbClr val="171616"/>
                </a:solidFill>
                <a:latin typeface="Glacial Indifference Bold"/>
              </a:rPr>
              <a:t>Transformación</a:t>
            </a:r>
            <a:r>
              <a:rPr lang="en-US" sz="2885" u="none" dirty="0">
                <a:solidFill>
                  <a:srgbClr val="171616"/>
                </a:solidFill>
                <a:latin typeface="Glacial Indifference Bold"/>
              </a:rPr>
              <a:t> JSON  </a:t>
            </a:r>
          </a:p>
        </p:txBody>
      </p:sp>
      <p:sp>
        <p:nvSpPr>
          <p:cNvPr id="11" name="TextBox 11"/>
          <p:cNvSpPr txBox="1"/>
          <p:nvPr/>
        </p:nvSpPr>
        <p:spPr>
          <a:xfrm>
            <a:off x="8424718" y="3776138"/>
            <a:ext cx="3649358" cy="716093"/>
          </a:xfrm>
          <a:prstGeom prst="rect">
            <a:avLst/>
          </a:prstGeom>
        </p:spPr>
        <p:txBody>
          <a:bodyPr lIns="0" tIns="0" rIns="0" bIns="0" rtlCol="0" anchor="t">
            <a:spAutoFit/>
          </a:bodyPr>
          <a:lstStyle/>
          <a:p>
            <a:pPr algn="just">
              <a:lnSpc>
                <a:spcPts val="2851"/>
              </a:lnSpc>
            </a:pPr>
            <a:r>
              <a:rPr lang="es-ES" sz="2036" dirty="0">
                <a:solidFill>
                  <a:srgbClr val="000000"/>
                </a:solidFill>
                <a:latin typeface="Glacial Indifference"/>
              </a:rPr>
              <a:t>Información</a:t>
            </a:r>
            <a:r>
              <a:rPr lang="en-US" sz="2036" dirty="0">
                <a:solidFill>
                  <a:srgbClr val="000000"/>
                </a:solidFill>
                <a:latin typeface="Glacial Indifference"/>
              </a:rPr>
              <a:t> </a:t>
            </a:r>
            <a:r>
              <a:rPr lang="en-US" sz="2036" dirty="0" err="1">
                <a:solidFill>
                  <a:srgbClr val="000000"/>
                </a:solidFill>
                <a:latin typeface="Glacial Indifference"/>
              </a:rPr>
              <a:t>en</a:t>
            </a:r>
            <a:r>
              <a:rPr lang="en-US" sz="2036" dirty="0">
                <a:solidFill>
                  <a:srgbClr val="000000"/>
                </a:solidFill>
                <a:latin typeface="Glacial Indifference"/>
              </a:rPr>
              <a:t> JSON </a:t>
            </a:r>
            <a:r>
              <a:rPr lang="en-US" sz="2036" dirty="0" err="1">
                <a:solidFill>
                  <a:srgbClr val="000000"/>
                </a:solidFill>
                <a:latin typeface="Glacial Indifference"/>
              </a:rPr>
              <a:t>multilínea</a:t>
            </a:r>
            <a:r>
              <a:rPr lang="en-US" sz="2036" dirty="0">
                <a:solidFill>
                  <a:srgbClr val="000000"/>
                </a:solidFill>
                <a:latin typeface="Glacial Indifference"/>
              </a:rPr>
              <a:t> a un JSON con </a:t>
            </a:r>
            <a:r>
              <a:rPr lang="en-US" sz="2036" dirty="0" err="1">
                <a:solidFill>
                  <a:srgbClr val="000000"/>
                </a:solidFill>
                <a:latin typeface="Glacial Indifference"/>
              </a:rPr>
              <a:t>una</a:t>
            </a:r>
            <a:r>
              <a:rPr lang="en-US" sz="2036" dirty="0">
                <a:solidFill>
                  <a:srgbClr val="000000"/>
                </a:solidFill>
                <a:latin typeface="Glacial Indifference"/>
              </a:rPr>
              <a:t> </a:t>
            </a:r>
            <a:r>
              <a:rPr lang="en-US" sz="2036" dirty="0" err="1">
                <a:solidFill>
                  <a:srgbClr val="000000"/>
                </a:solidFill>
                <a:latin typeface="Glacial Indifference"/>
              </a:rPr>
              <a:t>única</a:t>
            </a:r>
            <a:r>
              <a:rPr lang="en-US" sz="2036" dirty="0">
                <a:solidFill>
                  <a:srgbClr val="000000"/>
                </a:solidFill>
                <a:latin typeface="Glacial Indifference"/>
              </a:rPr>
              <a:t> lineal</a:t>
            </a:r>
          </a:p>
        </p:txBody>
      </p:sp>
      <p:sp>
        <p:nvSpPr>
          <p:cNvPr id="12" name="TextBox 12"/>
          <p:cNvSpPr txBox="1"/>
          <p:nvPr/>
        </p:nvSpPr>
        <p:spPr>
          <a:xfrm>
            <a:off x="13203234" y="1781540"/>
            <a:ext cx="2495212" cy="910573"/>
          </a:xfrm>
          <a:prstGeom prst="rect">
            <a:avLst/>
          </a:prstGeom>
        </p:spPr>
        <p:txBody>
          <a:bodyPr lIns="0" tIns="0" rIns="0" bIns="0" rtlCol="0" anchor="t">
            <a:spAutoFit/>
          </a:bodyPr>
          <a:lstStyle/>
          <a:p>
            <a:pPr algn="ctr">
              <a:lnSpc>
                <a:spcPts val="7221"/>
              </a:lnSpc>
            </a:pPr>
            <a:r>
              <a:rPr lang="en-US" sz="5686" dirty="0">
                <a:solidFill>
                  <a:srgbClr val="DD6444"/>
                </a:solidFill>
                <a:latin typeface="Hagrid Heavy"/>
              </a:rPr>
              <a:t>02</a:t>
            </a:r>
          </a:p>
        </p:txBody>
      </p:sp>
      <p:sp>
        <p:nvSpPr>
          <p:cNvPr id="13" name="TextBox 13"/>
          <p:cNvSpPr txBox="1"/>
          <p:nvPr/>
        </p:nvSpPr>
        <p:spPr>
          <a:xfrm>
            <a:off x="12628556" y="2876497"/>
            <a:ext cx="3644569" cy="404192"/>
          </a:xfrm>
          <a:prstGeom prst="rect">
            <a:avLst/>
          </a:prstGeom>
        </p:spPr>
        <p:txBody>
          <a:bodyPr lIns="0" tIns="0" rIns="0" bIns="0" rtlCol="0" anchor="t">
            <a:spAutoFit/>
          </a:bodyPr>
          <a:lstStyle/>
          <a:p>
            <a:pPr marL="0" lvl="0" indent="0" algn="ctr">
              <a:lnSpc>
                <a:spcPts val="3174"/>
              </a:lnSpc>
              <a:spcBef>
                <a:spcPct val="0"/>
              </a:spcBef>
            </a:pPr>
            <a:r>
              <a:rPr lang="en-US" sz="2885">
                <a:solidFill>
                  <a:srgbClr val="171616"/>
                </a:solidFill>
                <a:latin typeface="Glacial Indifference Bold"/>
              </a:rPr>
              <a:t>Creamos el esquema</a:t>
            </a:r>
          </a:p>
        </p:txBody>
      </p:sp>
      <p:sp>
        <p:nvSpPr>
          <p:cNvPr id="14" name="TextBox 14"/>
          <p:cNvSpPr txBox="1"/>
          <p:nvPr/>
        </p:nvSpPr>
        <p:spPr>
          <a:xfrm>
            <a:off x="12626161" y="3776138"/>
            <a:ext cx="3649358" cy="1409159"/>
          </a:xfrm>
          <a:prstGeom prst="rect">
            <a:avLst/>
          </a:prstGeom>
        </p:spPr>
        <p:txBody>
          <a:bodyPr lIns="0" tIns="0" rIns="0" bIns="0" rtlCol="0" anchor="t">
            <a:spAutoFit/>
          </a:bodyPr>
          <a:lstStyle/>
          <a:p>
            <a:pPr algn="just">
              <a:lnSpc>
                <a:spcPts val="2851"/>
              </a:lnSpc>
            </a:pPr>
            <a:r>
              <a:rPr lang="en-US" sz="2036" dirty="0" err="1">
                <a:solidFill>
                  <a:srgbClr val="000000"/>
                </a:solidFill>
                <a:latin typeface="Glacial Indifference"/>
              </a:rPr>
              <a:t>Crear</a:t>
            </a:r>
            <a:r>
              <a:rPr lang="en-US" sz="2036" dirty="0">
                <a:solidFill>
                  <a:srgbClr val="000000"/>
                </a:solidFill>
                <a:latin typeface="Glacial Indifference"/>
              </a:rPr>
              <a:t> </a:t>
            </a:r>
            <a:r>
              <a:rPr lang="en-US" sz="2036" dirty="0" err="1">
                <a:solidFill>
                  <a:srgbClr val="000000"/>
                </a:solidFill>
                <a:latin typeface="Glacial Indifference"/>
              </a:rPr>
              <a:t>en</a:t>
            </a:r>
            <a:r>
              <a:rPr lang="en-US" sz="2036" dirty="0">
                <a:solidFill>
                  <a:srgbClr val="000000"/>
                </a:solidFill>
                <a:latin typeface="Glacial Indifference"/>
              </a:rPr>
              <a:t> Scala </a:t>
            </a:r>
            <a:r>
              <a:rPr lang="en-US" sz="2036" dirty="0" err="1">
                <a:solidFill>
                  <a:srgbClr val="000000"/>
                </a:solidFill>
                <a:latin typeface="Glacial Indifference"/>
              </a:rPr>
              <a:t>el</a:t>
            </a:r>
            <a:r>
              <a:rPr lang="en-US" sz="2036" dirty="0">
                <a:solidFill>
                  <a:srgbClr val="000000"/>
                </a:solidFill>
                <a:latin typeface="Glacial Indifference"/>
              </a:rPr>
              <a:t> </a:t>
            </a:r>
            <a:r>
              <a:rPr lang="en-US" sz="2036" dirty="0" err="1">
                <a:solidFill>
                  <a:srgbClr val="000000"/>
                </a:solidFill>
                <a:latin typeface="Glacial Indifference"/>
              </a:rPr>
              <a:t>esquema</a:t>
            </a:r>
            <a:r>
              <a:rPr lang="en-US" sz="2036" dirty="0">
                <a:solidFill>
                  <a:srgbClr val="000000"/>
                </a:solidFill>
                <a:latin typeface="Glacial Indifference"/>
              </a:rPr>
              <a:t> </a:t>
            </a:r>
            <a:r>
              <a:rPr lang="en-US" sz="2036" dirty="0" err="1">
                <a:solidFill>
                  <a:srgbClr val="000000"/>
                </a:solidFill>
                <a:latin typeface="Glacial Indifference"/>
              </a:rPr>
              <a:t>correspondiente</a:t>
            </a:r>
            <a:r>
              <a:rPr lang="en-US" sz="2036" dirty="0">
                <a:solidFill>
                  <a:srgbClr val="000000"/>
                </a:solidFill>
                <a:latin typeface="Glacial Indifference"/>
              </a:rPr>
              <a:t> a </a:t>
            </a:r>
            <a:r>
              <a:rPr lang="en-US" sz="2036" dirty="0" err="1">
                <a:solidFill>
                  <a:srgbClr val="000000"/>
                </a:solidFill>
                <a:latin typeface="Glacial Indifference"/>
              </a:rPr>
              <a:t>los</a:t>
            </a:r>
            <a:r>
              <a:rPr lang="en-US" sz="2036" dirty="0">
                <a:solidFill>
                  <a:srgbClr val="000000"/>
                </a:solidFill>
                <a:latin typeface="Glacial Indifference"/>
              </a:rPr>
              <a:t> </a:t>
            </a:r>
            <a:r>
              <a:rPr lang="en-US" sz="2036" dirty="0" err="1">
                <a:solidFill>
                  <a:srgbClr val="000000"/>
                </a:solidFill>
                <a:latin typeface="Glacial Indifference"/>
              </a:rPr>
              <a:t>datos</a:t>
            </a:r>
            <a:r>
              <a:rPr lang="en-US" sz="2036" dirty="0">
                <a:solidFill>
                  <a:srgbClr val="000000"/>
                </a:solidFill>
                <a:latin typeface="Glacial Indifference"/>
              </a:rPr>
              <a:t> </a:t>
            </a:r>
            <a:r>
              <a:rPr lang="en-US" sz="2036" dirty="0" err="1">
                <a:solidFill>
                  <a:srgbClr val="000000"/>
                </a:solidFill>
                <a:latin typeface="Glacial Indifference"/>
              </a:rPr>
              <a:t>mediante</a:t>
            </a:r>
            <a:r>
              <a:rPr lang="en-US" sz="2036" dirty="0">
                <a:solidFill>
                  <a:srgbClr val="000000"/>
                </a:solidFill>
                <a:latin typeface="Glacial Indifference"/>
              </a:rPr>
              <a:t> </a:t>
            </a:r>
            <a:r>
              <a:rPr lang="en-US" sz="2036" dirty="0" err="1">
                <a:solidFill>
                  <a:srgbClr val="000000"/>
                </a:solidFill>
                <a:latin typeface="Glacial Indifference"/>
              </a:rPr>
              <a:t>StructType</a:t>
            </a:r>
            <a:r>
              <a:rPr lang="en-US" sz="2036" dirty="0">
                <a:solidFill>
                  <a:srgbClr val="000000"/>
                </a:solidFill>
                <a:latin typeface="Glacial Indifference"/>
              </a:rPr>
              <a:t> y       </a:t>
            </a:r>
            <a:r>
              <a:rPr lang="en-US" sz="2036" dirty="0" err="1">
                <a:solidFill>
                  <a:srgbClr val="000000"/>
                </a:solidFill>
                <a:latin typeface="Glacial Indifference"/>
              </a:rPr>
              <a:t>StructField</a:t>
            </a:r>
            <a:endParaRPr lang="en-US" sz="2036" dirty="0">
              <a:solidFill>
                <a:srgbClr val="000000"/>
              </a:solidFill>
              <a:latin typeface="Glacial Indifference"/>
            </a:endParaRPr>
          </a:p>
        </p:txBody>
      </p:sp>
      <p:sp>
        <p:nvSpPr>
          <p:cNvPr id="15" name="TextBox 15"/>
          <p:cNvSpPr txBox="1"/>
          <p:nvPr/>
        </p:nvSpPr>
        <p:spPr>
          <a:xfrm>
            <a:off x="8999397" y="5432876"/>
            <a:ext cx="2495212" cy="910573"/>
          </a:xfrm>
          <a:prstGeom prst="rect">
            <a:avLst/>
          </a:prstGeom>
        </p:spPr>
        <p:txBody>
          <a:bodyPr lIns="0" tIns="0" rIns="0" bIns="0" rtlCol="0" anchor="t">
            <a:spAutoFit/>
          </a:bodyPr>
          <a:lstStyle/>
          <a:p>
            <a:pPr algn="ctr">
              <a:lnSpc>
                <a:spcPts val="7221"/>
              </a:lnSpc>
            </a:pPr>
            <a:r>
              <a:rPr lang="en-US" sz="5686">
                <a:solidFill>
                  <a:srgbClr val="DD6444"/>
                </a:solidFill>
                <a:latin typeface="Hagrid Heavy"/>
              </a:rPr>
              <a:t>03</a:t>
            </a:r>
          </a:p>
        </p:txBody>
      </p:sp>
      <p:sp>
        <p:nvSpPr>
          <p:cNvPr id="16" name="TextBox 16"/>
          <p:cNvSpPr txBox="1"/>
          <p:nvPr/>
        </p:nvSpPr>
        <p:spPr>
          <a:xfrm>
            <a:off x="8424718" y="6527833"/>
            <a:ext cx="3644569" cy="800312"/>
          </a:xfrm>
          <a:prstGeom prst="rect">
            <a:avLst/>
          </a:prstGeom>
        </p:spPr>
        <p:txBody>
          <a:bodyPr lIns="0" tIns="0" rIns="0" bIns="0" rtlCol="0" anchor="t">
            <a:spAutoFit/>
          </a:bodyPr>
          <a:lstStyle/>
          <a:p>
            <a:pPr marL="0" lvl="0" indent="0" algn="ctr">
              <a:lnSpc>
                <a:spcPts val="3174"/>
              </a:lnSpc>
              <a:spcBef>
                <a:spcPct val="0"/>
              </a:spcBef>
            </a:pPr>
            <a:r>
              <a:rPr lang="en-US" sz="2885" u="none" dirty="0" err="1">
                <a:solidFill>
                  <a:srgbClr val="171616"/>
                </a:solidFill>
                <a:latin typeface="Glacial Indifference Bold"/>
              </a:rPr>
              <a:t>Lectura</a:t>
            </a:r>
            <a:r>
              <a:rPr lang="en-US" sz="2885" u="none" dirty="0">
                <a:solidFill>
                  <a:srgbClr val="171616"/>
                </a:solidFill>
                <a:latin typeface="Glacial Indifference Bold"/>
              </a:rPr>
              <a:t> y </a:t>
            </a:r>
            <a:r>
              <a:rPr lang="en-US" sz="2885" u="none" dirty="0" err="1">
                <a:solidFill>
                  <a:srgbClr val="171616"/>
                </a:solidFill>
                <a:latin typeface="Glacial Indifference Bold"/>
              </a:rPr>
              <a:t>casteo</a:t>
            </a:r>
            <a:r>
              <a:rPr lang="en-US" sz="2885" u="none" dirty="0">
                <a:solidFill>
                  <a:srgbClr val="171616"/>
                </a:solidFill>
                <a:latin typeface="Glacial Indifference Bold"/>
              </a:rPr>
              <a:t> de </a:t>
            </a:r>
            <a:r>
              <a:rPr lang="en-US" sz="2885" u="none" dirty="0" err="1">
                <a:solidFill>
                  <a:srgbClr val="171616"/>
                </a:solidFill>
                <a:latin typeface="Glacial Indifference Bold"/>
              </a:rPr>
              <a:t>los</a:t>
            </a:r>
            <a:r>
              <a:rPr lang="en-US" sz="2885" u="none" dirty="0">
                <a:solidFill>
                  <a:srgbClr val="171616"/>
                </a:solidFill>
                <a:latin typeface="Glacial Indifference Bold"/>
              </a:rPr>
              <a:t> </a:t>
            </a:r>
            <a:r>
              <a:rPr lang="en-US" sz="2885" u="none" dirty="0" err="1">
                <a:solidFill>
                  <a:srgbClr val="171616"/>
                </a:solidFill>
                <a:latin typeface="Glacial Indifference Bold"/>
              </a:rPr>
              <a:t>datos</a:t>
            </a:r>
            <a:endParaRPr lang="en-US" sz="2885" u="none" dirty="0">
              <a:solidFill>
                <a:srgbClr val="171616"/>
              </a:solidFill>
              <a:latin typeface="Glacial Indifference Bold"/>
            </a:endParaRPr>
          </a:p>
        </p:txBody>
      </p:sp>
      <p:sp>
        <p:nvSpPr>
          <p:cNvPr id="17" name="TextBox 17"/>
          <p:cNvSpPr txBox="1"/>
          <p:nvPr/>
        </p:nvSpPr>
        <p:spPr>
          <a:xfrm>
            <a:off x="8422324" y="7427474"/>
            <a:ext cx="3649358" cy="1053460"/>
          </a:xfrm>
          <a:prstGeom prst="rect">
            <a:avLst/>
          </a:prstGeom>
        </p:spPr>
        <p:txBody>
          <a:bodyPr lIns="0" tIns="0" rIns="0" bIns="0" rtlCol="0" anchor="t">
            <a:spAutoFit/>
          </a:bodyPr>
          <a:lstStyle/>
          <a:p>
            <a:pPr algn="just">
              <a:lnSpc>
                <a:spcPts val="2851"/>
              </a:lnSpc>
            </a:pPr>
            <a:r>
              <a:rPr lang="en-US" sz="2036">
                <a:solidFill>
                  <a:srgbClr val="000000"/>
                </a:solidFill>
                <a:latin typeface="Glacial Indifference"/>
              </a:rPr>
              <a:t>Leemos lo datos mediante Spark y los convertimos al tipo de dato deseado</a:t>
            </a:r>
          </a:p>
        </p:txBody>
      </p:sp>
      <p:pic>
        <p:nvPicPr>
          <p:cNvPr id="28" name="Imagen 27">
            <a:extLst>
              <a:ext uri="{FF2B5EF4-FFF2-40B4-BE49-F238E27FC236}">
                <a16:creationId xmlns:a16="http://schemas.microsoft.com/office/drawing/2014/main" id="{D5EEF2B9-0067-2722-808E-763C4A7D3971}"/>
              </a:ext>
            </a:extLst>
          </p:cNvPr>
          <p:cNvPicPr>
            <a:picLocks noChangeAspect="1"/>
          </p:cNvPicPr>
          <p:nvPr/>
        </p:nvPicPr>
        <p:blipFill>
          <a:blip r:embed="rId5"/>
          <a:stretch>
            <a:fillRect/>
          </a:stretch>
        </p:blipFill>
        <p:spPr>
          <a:xfrm>
            <a:off x="12623767" y="5348405"/>
            <a:ext cx="4039164" cy="3934374"/>
          </a:xfrm>
          <a:prstGeom prst="rect">
            <a:avLst/>
          </a:prstGeom>
        </p:spPr>
      </p:pic>
      <p:sp>
        <p:nvSpPr>
          <p:cNvPr id="18" name="TextBox 18"/>
          <p:cNvSpPr txBox="1"/>
          <p:nvPr/>
        </p:nvSpPr>
        <p:spPr>
          <a:xfrm>
            <a:off x="13200840" y="5432876"/>
            <a:ext cx="2495212" cy="910573"/>
          </a:xfrm>
          <a:prstGeom prst="rect">
            <a:avLst/>
          </a:prstGeom>
        </p:spPr>
        <p:txBody>
          <a:bodyPr lIns="0" tIns="0" rIns="0" bIns="0" rtlCol="0" anchor="t">
            <a:spAutoFit/>
          </a:bodyPr>
          <a:lstStyle/>
          <a:p>
            <a:pPr algn="ctr">
              <a:lnSpc>
                <a:spcPts val="7221"/>
              </a:lnSpc>
            </a:pPr>
            <a:r>
              <a:rPr lang="en-US" sz="5686">
                <a:solidFill>
                  <a:srgbClr val="DD6444"/>
                </a:solidFill>
                <a:latin typeface="Hagrid Heavy"/>
              </a:rPr>
              <a:t>04</a:t>
            </a:r>
          </a:p>
        </p:txBody>
      </p:sp>
      <p:sp>
        <p:nvSpPr>
          <p:cNvPr id="19" name="TextBox 19"/>
          <p:cNvSpPr txBox="1"/>
          <p:nvPr/>
        </p:nvSpPr>
        <p:spPr>
          <a:xfrm>
            <a:off x="12626161" y="6527833"/>
            <a:ext cx="3644569" cy="800312"/>
          </a:xfrm>
          <a:prstGeom prst="rect">
            <a:avLst/>
          </a:prstGeom>
        </p:spPr>
        <p:txBody>
          <a:bodyPr lIns="0" tIns="0" rIns="0" bIns="0" rtlCol="0" anchor="t">
            <a:spAutoFit/>
          </a:bodyPr>
          <a:lstStyle/>
          <a:p>
            <a:pPr algn="ctr">
              <a:lnSpc>
                <a:spcPts val="3174"/>
              </a:lnSpc>
            </a:pPr>
            <a:r>
              <a:rPr lang="en-US" sz="2885" dirty="0" err="1">
                <a:solidFill>
                  <a:srgbClr val="171616"/>
                </a:solidFill>
                <a:latin typeface="Glacial Indifference Bold"/>
              </a:rPr>
              <a:t>Guardamos</a:t>
            </a:r>
            <a:r>
              <a:rPr lang="en-US" sz="2885" dirty="0">
                <a:solidFill>
                  <a:srgbClr val="171616"/>
                </a:solidFill>
                <a:latin typeface="Glacial Indifference Bold"/>
              </a:rPr>
              <a:t> </a:t>
            </a:r>
            <a:r>
              <a:rPr lang="en-US" sz="2885" dirty="0" err="1">
                <a:solidFill>
                  <a:srgbClr val="171616"/>
                </a:solidFill>
                <a:latin typeface="Glacial Indifference Bold"/>
              </a:rPr>
              <a:t>los</a:t>
            </a:r>
            <a:r>
              <a:rPr lang="en-US" sz="2885" dirty="0">
                <a:solidFill>
                  <a:srgbClr val="171616"/>
                </a:solidFill>
                <a:latin typeface="Glacial Indifference Bold"/>
              </a:rPr>
              <a:t> </a:t>
            </a:r>
            <a:r>
              <a:rPr lang="en-US" sz="2885" dirty="0" err="1">
                <a:solidFill>
                  <a:srgbClr val="171616"/>
                </a:solidFill>
                <a:latin typeface="Glacial Indifference Bold"/>
              </a:rPr>
              <a:t>datos</a:t>
            </a:r>
            <a:r>
              <a:rPr lang="en-US" sz="2885" dirty="0">
                <a:solidFill>
                  <a:srgbClr val="171616"/>
                </a:solidFill>
                <a:latin typeface="Glacial Indifference Bold"/>
              </a:rPr>
              <a:t> </a:t>
            </a:r>
            <a:r>
              <a:rPr lang="en-US" sz="2885" dirty="0" err="1">
                <a:solidFill>
                  <a:srgbClr val="171616"/>
                </a:solidFill>
                <a:latin typeface="Glacial Indifference Bold"/>
              </a:rPr>
              <a:t>en</a:t>
            </a:r>
            <a:r>
              <a:rPr lang="en-US" sz="2885" dirty="0">
                <a:solidFill>
                  <a:srgbClr val="171616"/>
                </a:solidFill>
                <a:latin typeface="Glacial Indifference Bold"/>
              </a:rPr>
              <a:t> Parquet</a:t>
            </a:r>
          </a:p>
        </p:txBody>
      </p:sp>
      <p:pic>
        <p:nvPicPr>
          <p:cNvPr id="30" name="Imagen 29">
            <a:extLst>
              <a:ext uri="{FF2B5EF4-FFF2-40B4-BE49-F238E27FC236}">
                <a16:creationId xmlns:a16="http://schemas.microsoft.com/office/drawing/2014/main" id="{742FCBD8-8284-358D-D824-90FA806086F9}"/>
              </a:ext>
            </a:extLst>
          </p:cNvPr>
          <p:cNvPicPr>
            <a:picLocks noChangeAspect="1"/>
          </p:cNvPicPr>
          <p:nvPr/>
        </p:nvPicPr>
        <p:blipFill>
          <a:blip r:embed="rId6"/>
          <a:stretch>
            <a:fillRect/>
          </a:stretch>
        </p:blipFill>
        <p:spPr>
          <a:xfrm>
            <a:off x="8422325" y="8697552"/>
            <a:ext cx="5631148" cy="808299"/>
          </a:xfrm>
          <a:prstGeom prst="rect">
            <a:avLst/>
          </a:prstGeom>
        </p:spPr>
      </p:pic>
      <p:sp>
        <p:nvSpPr>
          <p:cNvPr id="20" name="TextBox 20"/>
          <p:cNvSpPr txBox="1"/>
          <p:nvPr/>
        </p:nvSpPr>
        <p:spPr>
          <a:xfrm>
            <a:off x="12623767" y="7427474"/>
            <a:ext cx="3649358" cy="1409159"/>
          </a:xfrm>
          <a:prstGeom prst="rect">
            <a:avLst/>
          </a:prstGeom>
        </p:spPr>
        <p:txBody>
          <a:bodyPr lIns="0" tIns="0" rIns="0" bIns="0" rtlCol="0" anchor="t">
            <a:spAutoFit/>
          </a:bodyPr>
          <a:lstStyle/>
          <a:p>
            <a:pPr algn="just">
              <a:lnSpc>
                <a:spcPts val="2851"/>
              </a:lnSpc>
            </a:pPr>
            <a:r>
              <a:rPr lang="en-US" sz="2036" dirty="0" err="1">
                <a:solidFill>
                  <a:srgbClr val="000000"/>
                </a:solidFill>
                <a:latin typeface="Glacial Indifference"/>
              </a:rPr>
              <a:t>Guardamos</a:t>
            </a:r>
            <a:r>
              <a:rPr lang="en-US" sz="2036" dirty="0">
                <a:solidFill>
                  <a:srgbClr val="000000"/>
                </a:solidFill>
                <a:latin typeface="Glacial Indifference"/>
              </a:rPr>
              <a:t> </a:t>
            </a:r>
            <a:r>
              <a:rPr lang="en-US" sz="2036" dirty="0" err="1">
                <a:solidFill>
                  <a:srgbClr val="000000"/>
                </a:solidFill>
                <a:latin typeface="Glacial Indifference"/>
              </a:rPr>
              <a:t>los</a:t>
            </a:r>
            <a:r>
              <a:rPr lang="en-US" sz="2036" dirty="0">
                <a:solidFill>
                  <a:srgbClr val="000000"/>
                </a:solidFill>
                <a:latin typeface="Glacial Indifference"/>
              </a:rPr>
              <a:t> </a:t>
            </a:r>
            <a:r>
              <a:rPr lang="en-US" sz="2036" dirty="0" err="1">
                <a:solidFill>
                  <a:srgbClr val="000000"/>
                </a:solidFill>
                <a:latin typeface="Glacial Indifference"/>
              </a:rPr>
              <a:t>datos</a:t>
            </a:r>
            <a:r>
              <a:rPr lang="en-US" sz="2036" dirty="0">
                <a:solidFill>
                  <a:srgbClr val="000000"/>
                </a:solidFill>
                <a:latin typeface="Glacial Indifference"/>
              </a:rPr>
              <a:t> </a:t>
            </a:r>
            <a:r>
              <a:rPr lang="en-US" sz="2036" dirty="0" err="1">
                <a:solidFill>
                  <a:srgbClr val="000000"/>
                </a:solidFill>
                <a:latin typeface="Glacial Indifference"/>
              </a:rPr>
              <a:t>en</a:t>
            </a:r>
            <a:r>
              <a:rPr lang="en-US" sz="2036" dirty="0">
                <a:solidFill>
                  <a:srgbClr val="000000"/>
                </a:solidFill>
                <a:latin typeface="Glacial Indifference"/>
              </a:rPr>
              <a:t> Parquet </a:t>
            </a:r>
            <a:r>
              <a:rPr lang="en-US" sz="2036" dirty="0" err="1">
                <a:solidFill>
                  <a:srgbClr val="000000"/>
                </a:solidFill>
                <a:latin typeface="Glacial Indifference"/>
              </a:rPr>
              <a:t>particionados</a:t>
            </a:r>
            <a:r>
              <a:rPr lang="en-US" sz="2036" dirty="0">
                <a:solidFill>
                  <a:srgbClr val="000000"/>
                </a:solidFill>
                <a:latin typeface="Glacial Indifference"/>
              </a:rPr>
              <a:t> </a:t>
            </a:r>
            <a:r>
              <a:rPr lang="en-US" sz="2036" dirty="0" err="1">
                <a:solidFill>
                  <a:srgbClr val="000000"/>
                </a:solidFill>
                <a:latin typeface="Glacial Indifference"/>
              </a:rPr>
              <a:t>por</a:t>
            </a:r>
            <a:r>
              <a:rPr lang="en-US" sz="2036" dirty="0">
                <a:solidFill>
                  <a:srgbClr val="000000"/>
                </a:solidFill>
                <a:latin typeface="Glacial Indifference"/>
              </a:rPr>
              <a:t> </a:t>
            </a:r>
            <a:r>
              <a:rPr lang="en-US" sz="2036" dirty="0" err="1">
                <a:solidFill>
                  <a:srgbClr val="000000"/>
                </a:solidFill>
                <a:latin typeface="Glacial Indifference"/>
              </a:rPr>
              <a:t>el</a:t>
            </a:r>
            <a:r>
              <a:rPr lang="en-US" sz="2036" dirty="0">
                <a:solidFill>
                  <a:srgbClr val="000000"/>
                </a:solidFill>
                <a:latin typeface="Glacial Indifference"/>
              </a:rPr>
              <a:t> </a:t>
            </a:r>
            <a:r>
              <a:rPr lang="en-US" sz="2036" dirty="0" err="1">
                <a:solidFill>
                  <a:srgbClr val="000000"/>
                </a:solidFill>
                <a:latin typeface="Glacial Indifference"/>
              </a:rPr>
              <a:t>indicativo</a:t>
            </a:r>
            <a:r>
              <a:rPr lang="en-US" sz="2036" dirty="0">
                <a:solidFill>
                  <a:srgbClr val="000000"/>
                </a:solidFill>
                <a:latin typeface="Glacial Indifference"/>
              </a:rPr>
              <a:t>, para </a:t>
            </a:r>
            <a:r>
              <a:rPr lang="en-US" sz="2036" dirty="0" err="1">
                <a:solidFill>
                  <a:srgbClr val="000000"/>
                </a:solidFill>
                <a:latin typeface="Glacial Indifference"/>
              </a:rPr>
              <a:t>favorecer</a:t>
            </a:r>
            <a:r>
              <a:rPr lang="en-US" sz="2036" dirty="0">
                <a:solidFill>
                  <a:srgbClr val="000000"/>
                </a:solidFill>
                <a:latin typeface="Glacial Indifference"/>
              </a:rPr>
              <a:t> </a:t>
            </a:r>
            <a:r>
              <a:rPr lang="en-US" sz="2036" dirty="0" err="1">
                <a:solidFill>
                  <a:srgbClr val="000000"/>
                </a:solidFill>
                <a:latin typeface="Glacial Indifference"/>
              </a:rPr>
              <a:t>una</a:t>
            </a:r>
            <a:r>
              <a:rPr lang="en-US" sz="2036" dirty="0">
                <a:solidFill>
                  <a:srgbClr val="000000"/>
                </a:solidFill>
                <a:latin typeface="Glacial Indifference"/>
              </a:rPr>
              <a:t> </a:t>
            </a:r>
            <a:r>
              <a:rPr lang="en-US" sz="2036" dirty="0" err="1">
                <a:solidFill>
                  <a:srgbClr val="000000"/>
                </a:solidFill>
                <a:latin typeface="Glacial Indifference"/>
              </a:rPr>
              <a:t>lectura</a:t>
            </a:r>
            <a:r>
              <a:rPr lang="en-US" sz="2036" dirty="0">
                <a:solidFill>
                  <a:srgbClr val="000000"/>
                </a:solidFill>
                <a:latin typeface="Glacial Indifference"/>
              </a:rPr>
              <a:t> </a:t>
            </a:r>
            <a:r>
              <a:rPr lang="en-US" sz="2036" dirty="0" err="1">
                <a:solidFill>
                  <a:srgbClr val="000000"/>
                </a:solidFill>
                <a:latin typeface="Glacial Indifference"/>
              </a:rPr>
              <a:t>óptima</a:t>
            </a:r>
            <a:r>
              <a:rPr lang="en-US" sz="2036" dirty="0">
                <a:solidFill>
                  <a:srgbClr val="000000"/>
                </a:solidFill>
                <a:latin typeface="Glacial Indifference"/>
              </a:rPr>
              <a:t> de </a:t>
            </a:r>
            <a:r>
              <a:rPr lang="en-US" sz="2036" dirty="0" err="1">
                <a:solidFill>
                  <a:srgbClr val="000000"/>
                </a:solidFill>
                <a:latin typeface="Glacial Indifference"/>
              </a:rPr>
              <a:t>los</a:t>
            </a:r>
            <a:r>
              <a:rPr lang="en-US" sz="2036" dirty="0">
                <a:solidFill>
                  <a:srgbClr val="000000"/>
                </a:solidFill>
                <a:latin typeface="Glacial Indifference"/>
              </a:rPr>
              <a:t> </a:t>
            </a:r>
            <a:r>
              <a:rPr lang="en-US" sz="2036" dirty="0" err="1">
                <a:solidFill>
                  <a:srgbClr val="000000"/>
                </a:solidFill>
                <a:latin typeface="Glacial Indifference"/>
              </a:rPr>
              <a:t>datos</a:t>
            </a:r>
            <a:endParaRPr lang="en-US" sz="2036" dirty="0">
              <a:solidFill>
                <a:srgbClr val="000000"/>
              </a:solidFill>
              <a:latin typeface="Glacial Indifference"/>
            </a:endParaRPr>
          </a:p>
        </p:txBody>
      </p:sp>
      <p:sp>
        <p:nvSpPr>
          <p:cNvPr id="21" name="TextBox 21"/>
          <p:cNvSpPr txBox="1"/>
          <p:nvPr/>
        </p:nvSpPr>
        <p:spPr>
          <a:xfrm>
            <a:off x="16275519" y="9220200"/>
            <a:ext cx="983781" cy="568960"/>
          </a:xfrm>
          <a:prstGeom prst="rect">
            <a:avLst/>
          </a:prstGeom>
        </p:spPr>
        <p:txBody>
          <a:bodyPr lIns="0" tIns="0" rIns="0" bIns="0" rtlCol="0" anchor="t">
            <a:spAutoFit/>
          </a:bodyPr>
          <a:lstStyle/>
          <a:p>
            <a:pPr algn="r">
              <a:lnSpc>
                <a:spcPts val="4445"/>
              </a:lnSpc>
            </a:pPr>
            <a:r>
              <a:rPr lang="en-US" sz="3500">
                <a:solidFill>
                  <a:srgbClr val="DD6444"/>
                </a:solidFill>
                <a:latin typeface="Hagrid Heavy"/>
              </a:rPr>
              <a:t>04</a:t>
            </a:r>
          </a:p>
        </p:txBody>
      </p:sp>
      <p:sp>
        <p:nvSpPr>
          <p:cNvPr id="26" name="CuadroTexto 25">
            <a:extLst>
              <a:ext uri="{FF2B5EF4-FFF2-40B4-BE49-F238E27FC236}">
                <a16:creationId xmlns:a16="http://schemas.microsoft.com/office/drawing/2014/main" id="{50E49512-EC22-4096-4791-3A31DB8A54D9}"/>
              </a:ext>
            </a:extLst>
          </p:cNvPr>
          <p:cNvSpPr txBox="1"/>
          <p:nvPr/>
        </p:nvSpPr>
        <p:spPr>
          <a:xfrm>
            <a:off x="8343300" y="4752801"/>
            <a:ext cx="7616052" cy="405624"/>
          </a:xfrm>
          <a:prstGeom prst="rect">
            <a:avLst/>
          </a:prstGeom>
          <a:noFill/>
        </p:spPr>
        <p:txBody>
          <a:bodyPr wrap="square" rtlCol="0">
            <a:spAutoFit/>
          </a:bodyPr>
          <a:lstStyle/>
          <a:p>
            <a:r>
              <a:rPr lang="en-US" sz="2040" b="1" dirty="0">
                <a:latin typeface="Glacial Indifference" panose="020B0604020202020204" charset="0"/>
              </a:rPr>
              <a:t>FOR %a IN (../data/*.</a:t>
            </a:r>
            <a:r>
              <a:rPr lang="en-US" sz="2040" b="1" dirty="0" err="1">
                <a:latin typeface="Glacial Indifference" panose="020B0604020202020204" charset="0"/>
              </a:rPr>
              <a:t>json</a:t>
            </a:r>
            <a:r>
              <a:rPr lang="en-US" sz="2040" b="1" dirty="0">
                <a:latin typeface="Glacial Indifference" panose="020B0604020202020204" charset="0"/>
              </a:rPr>
              <a:t>) DO </a:t>
            </a:r>
            <a:r>
              <a:rPr lang="en-US" sz="2040" b="1" dirty="0" err="1">
                <a:latin typeface="Glacial Indifference" panose="020B0604020202020204" charset="0"/>
              </a:rPr>
              <a:t>jq</a:t>
            </a:r>
            <a:r>
              <a:rPr lang="en-US" sz="2040" b="1" dirty="0">
                <a:latin typeface="Glacial Indifference" panose="020B0604020202020204" charset="0"/>
              </a:rPr>
              <a:t> . -c </a:t>
            </a:r>
            <a:r>
              <a:rPr lang="en-US" sz="2040" b="1" dirty="0">
                <a:solidFill>
                  <a:srgbClr val="000000"/>
                </a:solidFill>
                <a:latin typeface="Glacial Indifference" panose="020B0604020202020204" charset="0"/>
              </a:rPr>
              <a:t>"%</a:t>
            </a:r>
            <a:r>
              <a:rPr lang="en-US" sz="2040" b="1" dirty="0">
                <a:latin typeface="Glacial Indifference" panose="020B0604020202020204" charset="0"/>
              </a:rPr>
              <a:t>a" &gt; "../</a:t>
            </a:r>
            <a:r>
              <a:rPr lang="en-US" sz="2040" b="1" dirty="0" err="1">
                <a:latin typeface="Glacial Indifference" panose="020B0604020202020204" charset="0"/>
              </a:rPr>
              <a:t>JSONLine</a:t>
            </a:r>
            <a:r>
              <a:rPr lang="en-US" sz="2040" b="1" dirty="0">
                <a:latin typeface="Glacial Indifference" panose="020B0604020202020204" charset="0"/>
              </a:rPr>
              <a:t>/%a”</a:t>
            </a:r>
            <a:endParaRPr lang="es-ES" sz="2040" b="1" dirty="0">
              <a:latin typeface="Glacial Indifference" panose="020B0604020202020204" charset="0"/>
            </a:endParaRPr>
          </a:p>
        </p:txBody>
      </p:sp>
      <p:pic>
        <p:nvPicPr>
          <p:cNvPr id="32" name="Imagen 31">
            <a:extLst>
              <a:ext uri="{FF2B5EF4-FFF2-40B4-BE49-F238E27FC236}">
                <a16:creationId xmlns:a16="http://schemas.microsoft.com/office/drawing/2014/main" id="{D1972FAE-BD87-4C6D-05ED-447E86AAC693}"/>
              </a:ext>
            </a:extLst>
          </p:cNvPr>
          <p:cNvPicPr>
            <a:picLocks noChangeAspect="1"/>
          </p:cNvPicPr>
          <p:nvPr/>
        </p:nvPicPr>
        <p:blipFill>
          <a:blip r:embed="rId7"/>
          <a:stretch>
            <a:fillRect/>
          </a:stretch>
        </p:blipFill>
        <p:spPr>
          <a:xfrm>
            <a:off x="8668719" y="9096946"/>
            <a:ext cx="7602011" cy="2191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6"/>
                                        </p:tgtEl>
                                      </p:cBhvr>
                                    </p:animEffect>
                                    <p:set>
                                      <p:cBhvr>
                                        <p:cTn id="29" dur="1" fill="hold">
                                          <p:stCondLst>
                                            <p:cond delay="499"/>
                                          </p:stCondLst>
                                        </p:cTn>
                                        <p:tgtEl>
                                          <p:spTgt spid="2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anim calcmode="lin" valueType="num">
                                      <p:cBhvr>
                                        <p:cTn id="35" dur="1000" fill="hold"/>
                                        <p:tgtEl>
                                          <p:spTgt spid="28"/>
                                        </p:tgtEl>
                                        <p:attrNameLst>
                                          <p:attrName>ppt_x</p:attrName>
                                        </p:attrNameLst>
                                      </p:cBhvr>
                                      <p:tavLst>
                                        <p:tav tm="0">
                                          <p:val>
                                            <p:strVal val="#ppt_x"/>
                                          </p:val>
                                        </p:tav>
                                        <p:tav tm="100000">
                                          <p:val>
                                            <p:strVal val="#ppt_x"/>
                                          </p:val>
                                        </p:tav>
                                      </p:tavLst>
                                    </p:anim>
                                    <p:anim calcmode="lin" valueType="num">
                                      <p:cBhvr>
                                        <p:cTn id="36" dur="1000" fill="hold"/>
                                        <p:tgtEl>
                                          <p:spTgt spid="2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8"/>
                                        </p:tgtEl>
                                      </p:cBhvr>
                                    </p:animEffect>
                                    <p:set>
                                      <p:cBhvr>
                                        <p:cTn id="56" dur="1" fill="hold">
                                          <p:stCondLst>
                                            <p:cond delay="499"/>
                                          </p:stCondLst>
                                        </p:cTn>
                                        <p:tgtEl>
                                          <p:spTgt spid="2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anim calcmode="lin" valueType="num">
                                      <p:cBhvr>
                                        <p:cTn id="72" dur="1000" fill="hold"/>
                                        <p:tgtEl>
                                          <p:spTgt spid="16"/>
                                        </p:tgtEl>
                                        <p:attrNameLst>
                                          <p:attrName>ppt_x</p:attrName>
                                        </p:attrNameLst>
                                      </p:cBhvr>
                                      <p:tavLst>
                                        <p:tav tm="0">
                                          <p:val>
                                            <p:strVal val="#ppt_x"/>
                                          </p:val>
                                        </p:tav>
                                        <p:tav tm="100000">
                                          <p:val>
                                            <p:strVal val="#ppt_x"/>
                                          </p:val>
                                        </p:tav>
                                      </p:tavLst>
                                    </p:anim>
                                    <p:anim calcmode="lin" valueType="num">
                                      <p:cBhvr>
                                        <p:cTn id="73" dur="1000" fill="hold"/>
                                        <p:tgtEl>
                                          <p:spTgt spid="16"/>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1000"/>
                                        <p:tgtEl>
                                          <p:spTgt spid="15"/>
                                        </p:tgtEl>
                                      </p:cBhvr>
                                    </p:animEffect>
                                    <p:anim calcmode="lin" valueType="num">
                                      <p:cBhvr>
                                        <p:cTn id="77" dur="1000" fill="hold"/>
                                        <p:tgtEl>
                                          <p:spTgt spid="15"/>
                                        </p:tgtEl>
                                        <p:attrNameLst>
                                          <p:attrName>ppt_x</p:attrName>
                                        </p:attrNameLst>
                                      </p:cBhvr>
                                      <p:tavLst>
                                        <p:tav tm="0">
                                          <p:val>
                                            <p:strVal val="#ppt_x"/>
                                          </p:val>
                                        </p:tav>
                                        <p:tav tm="100000">
                                          <p:val>
                                            <p:strVal val="#ppt_x"/>
                                          </p:val>
                                        </p:tav>
                                      </p:tavLst>
                                    </p:anim>
                                    <p:anim calcmode="lin" valueType="num">
                                      <p:cBhvr>
                                        <p:cTn id="7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30"/>
                                        </p:tgtEl>
                                      </p:cBhvr>
                                    </p:animEffect>
                                    <p:set>
                                      <p:cBhvr>
                                        <p:cTn id="83" dur="1" fill="hold">
                                          <p:stCondLst>
                                            <p:cond delay="499"/>
                                          </p:stCondLst>
                                        </p:cTn>
                                        <p:tgtEl>
                                          <p:spTgt spid="30"/>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1000"/>
                                        <p:tgtEl>
                                          <p:spTgt spid="20"/>
                                        </p:tgtEl>
                                      </p:cBhvr>
                                    </p:animEffect>
                                    <p:anim calcmode="lin" valueType="num">
                                      <p:cBhvr>
                                        <p:cTn id="94" dur="1000" fill="hold"/>
                                        <p:tgtEl>
                                          <p:spTgt spid="20"/>
                                        </p:tgtEl>
                                        <p:attrNameLst>
                                          <p:attrName>ppt_x</p:attrName>
                                        </p:attrNameLst>
                                      </p:cBhvr>
                                      <p:tavLst>
                                        <p:tav tm="0">
                                          <p:val>
                                            <p:strVal val="#ppt_x"/>
                                          </p:val>
                                        </p:tav>
                                        <p:tav tm="100000">
                                          <p:val>
                                            <p:strVal val="#ppt_x"/>
                                          </p:val>
                                        </p:tav>
                                      </p:tavLst>
                                    </p:anim>
                                    <p:anim calcmode="lin" valueType="num">
                                      <p:cBhvr>
                                        <p:cTn id="95" dur="1000" fill="hold"/>
                                        <p:tgtEl>
                                          <p:spTgt spid="20"/>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1000"/>
                                        <p:tgtEl>
                                          <p:spTgt spid="19"/>
                                        </p:tgtEl>
                                      </p:cBhvr>
                                    </p:animEffect>
                                    <p:anim calcmode="lin" valueType="num">
                                      <p:cBhvr>
                                        <p:cTn id="99" dur="1000" fill="hold"/>
                                        <p:tgtEl>
                                          <p:spTgt spid="19"/>
                                        </p:tgtEl>
                                        <p:attrNameLst>
                                          <p:attrName>ppt_x</p:attrName>
                                        </p:attrNameLst>
                                      </p:cBhvr>
                                      <p:tavLst>
                                        <p:tav tm="0">
                                          <p:val>
                                            <p:strVal val="#ppt_x"/>
                                          </p:val>
                                        </p:tav>
                                        <p:tav tm="100000">
                                          <p:val>
                                            <p:strVal val="#ppt_x"/>
                                          </p:val>
                                        </p:tav>
                                      </p:tavLst>
                                    </p:anim>
                                    <p:anim calcmode="lin" valueType="num">
                                      <p:cBhvr>
                                        <p:cTn id="100" dur="1000" fill="hold"/>
                                        <p:tgtEl>
                                          <p:spTgt spid="1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fade">
                                      <p:cBhvr>
                                        <p:cTn id="103" dur="1000"/>
                                        <p:tgtEl>
                                          <p:spTgt spid="18"/>
                                        </p:tgtEl>
                                      </p:cBhvr>
                                    </p:animEffect>
                                    <p:anim calcmode="lin" valueType="num">
                                      <p:cBhvr>
                                        <p:cTn id="104" dur="1000" fill="hold"/>
                                        <p:tgtEl>
                                          <p:spTgt spid="18"/>
                                        </p:tgtEl>
                                        <p:attrNameLst>
                                          <p:attrName>ppt_x</p:attrName>
                                        </p:attrNameLst>
                                      </p:cBhvr>
                                      <p:tavLst>
                                        <p:tav tm="0">
                                          <p:val>
                                            <p:strVal val="#ppt_x"/>
                                          </p:val>
                                        </p:tav>
                                        <p:tav tm="100000">
                                          <p:val>
                                            <p:strVal val="#ppt_x"/>
                                          </p:val>
                                        </p:tav>
                                      </p:tavLst>
                                    </p:anim>
                                    <p:anim calcmode="lin" valueType="num">
                                      <p:cBhvr>
                                        <p:cTn id="10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2"/>
                                        </p:tgtEl>
                                      </p:cBhvr>
                                    </p:animEffect>
                                    <p:set>
                                      <p:cBhvr>
                                        <p:cTn id="110"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P spid="26" grpId="0"/>
      <p:bldP spid="2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7F047ECA-CB1E-3691-B7E2-D72362DA70CE}"/>
              </a:ext>
            </a:extLst>
          </p:cNvPr>
          <p:cNvPicPr>
            <a:picLocks noChangeAspect="1"/>
          </p:cNvPicPr>
          <p:nvPr/>
        </p:nvPicPr>
        <p:blipFill>
          <a:blip r:embed="rId2"/>
          <a:stretch>
            <a:fillRect/>
          </a:stretch>
        </p:blipFill>
        <p:spPr>
          <a:xfrm>
            <a:off x="0" y="37755"/>
            <a:ext cx="18287999" cy="10287000"/>
          </a:xfrm>
          <a:prstGeom prst="rect">
            <a:avLst/>
          </a:prstGeom>
        </p:spPr>
      </p:pic>
      <p:pic>
        <p:nvPicPr>
          <p:cNvPr id="2" name="Picture 2"/>
          <p:cNvPicPr>
            <a:picLocks noChangeAspect="1"/>
          </p:cNvPicPr>
          <p:nvPr/>
        </p:nvPicPr>
        <p:blipFill>
          <a:blip r:embed="rId3">
            <a:alphaModFix amt="15000"/>
          </a:blip>
          <a:srcRect t="7850" b="7850"/>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rot="5400000">
            <a:off x="5557473" y="-364829"/>
            <a:ext cx="5913604" cy="14971149"/>
          </a:xfrm>
          <a:prstGeom prst="rect">
            <a:avLst/>
          </a:prstGeom>
        </p:spPr>
      </p:pic>
      <p:pic>
        <p:nvPicPr>
          <p:cNvPr id="4" name="Picture 4"/>
          <p:cNvPicPr>
            <a:picLocks noChangeAspect="1"/>
          </p:cNvPicPr>
          <p:nvPr/>
        </p:nvPicPr>
        <p:blipFill>
          <a:blip r:embed="rId4"/>
          <a:srcRect l="3810" r="3810"/>
          <a:stretch>
            <a:fillRect/>
          </a:stretch>
        </p:blipFill>
        <p:spPr>
          <a:xfrm rot="5400000">
            <a:off x="6199415" y="936404"/>
            <a:ext cx="5913604" cy="16206167"/>
          </a:xfrm>
          <a:prstGeom prst="rect">
            <a:avLst/>
          </a:prstGeom>
        </p:spPr>
      </p:pic>
      <p:grpSp>
        <p:nvGrpSpPr>
          <p:cNvPr id="5" name="Group 5"/>
          <p:cNvGrpSpPr/>
          <p:nvPr/>
        </p:nvGrpSpPr>
        <p:grpSpPr>
          <a:xfrm>
            <a:off x="1028700" y="3434407"/>
            <a:ext cx="16230600" cy="5842198"/>
            <a:chOff x="0" y="0"/>
            <a:chExt cx="4274726" cy="1538686"/>
          </a:xfrm>
        </p:grpSpPr>
        <p:sp>
          <p:nvSpPr>
            <p:cNvPr id="6" name="Freeform 6"/>
            <p:cNvSpPr/>
            <p:nvPr/>
          </p:nvSpPr>
          <p:spPr>
            <a:xfrm>
              <a:off x="0" y="0"/>
              <a:ext cx="4274726" cy="1538686"/>
            </a:xfrm>
            <a:custGeom>
              <a:avLst/>
              <a:gdLst/>
              <a:ahLst/>
              <a:cxnLst/>
              <a:rect l="l" t="t" r="r" b="b"/>
              <a:pathLst>
                <a:path w="4274726" h="1538686">
                  <a:moveTo>
                    <a:pt x="0" y="0"/>
                  </a:moveTo>
                  <a:lnTo>
                    <a:pt x="4274726" y="0"/>
                  </a:lnTo>
                  <a:lnTo>
                    <a:pt x="4274726" y="1538686"/>
                  </a:lnTo>
                  <a:lnTo>
                    <a:pt x="0" y="1538686"/>
                  </a:lnTo>
                  <a:close/>
                </a:path>
              </a:pathLst>
            </a:custGeom>
            <a:solidFill>
              <a:srgbClr val="DD6444"/>
            </a:solidFill>
          </p:spPr>
        </p:sp>
        <p:sp>
          <p:nvSpPr>
            <p:cNvPr id="7" name="TextBox 7"/>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AutoShape 8"/>
          <p:cNvSpPr/>
          <p:nvPr/>
        </p:nvSpPr>
        <p:spPr>
          <a:xfrm rot="-5399999">
            <a:off x="5489480" y="6331694"/>
            <a:ext cx="2889454" cy="0"/>
          </a:xfrm>
          <a:prstGeom prst="line">
            <a:avLst/>
          </a:prstGeom>
          <a:ln w="47625" cap="flat">
            <a:solidFill>
              <a:srgbClr val="FFFFFF"/>
            </a:solidFill>
            <a:prstDash val="solid"/>
            <a:headEnd type="none" w="sm" len="sm"/>
            <a:tailEnd type="none" w="sm" len="sm"/>
          </a:ln>
        </p:spPr>
      </p:sp>
      <p:pic>
        <p:nvPicPr>
          <p:cNvPr id="9" name="Picture 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88408" y="3732188"/>
            <a:ext cx="863511" cy="863511"/>
          </a:xfrm>
          <a:prstGeom prst="rect">
            <a:avLst/>
          </a:prstGeom>
        </p:spPr>
      </p:pic>
      <p:pic>
        <p:nvPicPr>
          <p:cNvPr id="10" name="Picture 10"/>
          <p:cNvPicPr>
            <a:picLocks noChangeAspect="1"/>
          </p:cNvPicPr>
          <p:nvPr/>
        </p:nvPicPr>
        <p:blipFill>
          <a:blip r:embed="rId7"/>
          <a:srcRect/>
          <a:stretch>
            <a:fillRect/>
          </a:stretch>
        </p:blipFill>
        <p:spPr>
          <a:xfrm>
            <a:off x="7142506" y="4325913"/>
            <a:ext cx="9891208" cy="4059186"/>
          </a:xfrm>
          <a:prstGeom prst="rect">
            <a:avLst/>
          </a:prstGeom>
          <a:ln>
            <a:noFill/>
          </a:ln>
          <a:effectLst>
            <a:softEdge rad="63500"/>
          </a:effectLst>
        </p:spPr>
      </p:pic>
      <p:sp>
        <p:nvSpPr>
          <p:cNvPr id="11" name="TextBox 11"/>
          <p:cNvSpPr txBox="1"/>
          <p:nvPr/>
        </p:nvSpPr>
        <p:spPr>
          <a:xfrm>
            <a:off x="1053133" y="951540"/>
            <a:ext cx="14477541" cy="1073912"/>
          </a:xfrm>
          <a:prstGeom prst="rect">
            <a:avLst/>
          </a:prstGeom>
        </p:spPr>
        <p:txBody>
          <a:bodyPr lIns="0" tIns="0" rIns="0" bIns="0" rtlCol="0" anchor="t">
            <a:spAutoFit/>
          </a:bodyPr>
          <a:lstStyle/>
          <a:p>
            <a:pPr marL="0" marR="0" lvl="0" indent="0" algn="just" defTabSz="914400" rtl="0" eaLnBrk="1" fontAlgn="auto" latinLnBrk="0" hangingPunct="1">
              <a:lnSpc>
                <a:spcPts val="8508"/>
              </a:lnSpc>
              <a:spcBef>
                <a:spcPts val="0"/>
              </a:spcBef>
              <a:spcAft>
                <a:spcPts val="0"/>
              </a:spcAft>
              <a:buClrTx/>
              <a:buSzTx/>
              <a:buFontTx/>
              <a:buNone/>
              <a:tabLst/>
              <a:defRPr/>
            </a:pPr>
            <a:r>
              <a:rPr kumimoji="0" lang="en-US" sz="6699" b="0" i="0" u="none" strike="noStrike" kern="1200" cap="none" spc="0" normalizeH="0" baseline="0" noProof="0">
                <a:ln>
                  <a:noFill/>
                </a:ln>
                <a:solidFill>
                  <a:srgbClr val="DD6444"/>
                </a:solidFill>
                <a:effectLst/>
                <a:uLnTx/>
                <a:uFillTx/>
                <a:latin typeface="Hagrid Heavy"/>
                <a:ea typeface="+mn-ea"/>
                <a:cs typeface="+mn-cs"/>
              </a:rPr>
              <a:t>PROGRAMACIÓN DE QUERIES</a:t>
            </a:r>
          </a:p>
        </p:txBody>
      </p:sp>
      <p:sp>
        <p:nvSpPr>
          <p:cNvPr id="12" name="TextBox 12"/>
          <p:cNvSpPr txBox="1"/>
          <p:nvPr/>
        </p:nvSpPr>
        <p:spPr>
          <a:xfrm>
            <a:off x="1288408" y="5281086"/>
            <a:ext cx="5441012" cy="2091690"/>
          </a:xfrm>
          <a:prstGeom prst="rect">
            <a:avLst/>
          </a:prstGeom>
        </p:spPr>
        <p:txBody>
          <a:bodyPr lIns="0" tIns="0" rIns="0" bIns="0" rtlCol="0" anchor="t">
            <a:spAutoFit/>
          </a:bodyPr>
          <a:lstStyle/>
          <a:p>
            <a:pPr marL="0" marR="0" lvl="0" indent="0" algn="just" defTabSz="914400" rtl="0" eaLnBrk="1" fontAlgn="auto" latinLnBrk="0" hangingPunct="1">
              <a:lnSpc>
                <a:spcPts val="3359"/>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Consideraremos</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ola de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calor</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cuando</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la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temperatura</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máxima</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supere</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los</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40º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durante</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mas de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tres</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dias</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a:t>
            </a:r>
            <a:r>
              <a:rPr kumimoji="0" lang="en-US" sz="2400" b="0" i="0" u="none" strike="noStrike" kern="1200" cap="none" spc="0" normalizeH="0" baseline="0" noProof="0" dirty="0" err="1">
                <a:ln>
                  <a:noFill/>
                </a:ln>
                <a:solidFill>
                  <a:srgbClr val="FFFFFF"/>
                </a:solidFill>
                <a:effectLst/>
                <a:uLnTx/>
                <a:uFillTx/>
                <a:latin typeface="Glacial Indifference Bold"/>
                <a:ea typeface="+mn-ea"/>
                <a:cs typeface="+mn-cs"/>
              </a:rPr>
              <a:t>consecutivos</a:t>
            </a:r>
            <a:r>
              <a:rPr kumimoji="0" lang="en-US" sz="2400" b="0" i="0" u="none" strike="noStrike" kern="1200" cap="none" spc="0" normalizeH="0" baseline="0" noProof="0" dirty="0">
                <a:ln>
                  <a:noFill/>
                </a:ln>
                <a:solidFill>
                  <a:srgbClr val="FFFFFF"/>
                </a:solidFill>
                <a:effectLst/>
                <a:uLnTx/>
                <a:uFillTx/>
                <a:latin typeface="Glacial Indifference Bold"/>
                <a:ea typeface="+mn-ea"/>
                <a:cs typeface="+mn-cs"/>
              </a:rPr>
              <a:t>. </a:t>
            </a:r>
          </a:p>
          <a:p>
            <a:pPr marL="0" marR="0" lvl="0" indent="0" algn="just" defTabSz="914400" rtl="0" eaLnBrk="1" fontAlgn="auto" latinLnBrk="0" hangingPunct="1">
              <a:lnSpc>
                <a:spcPts val="3359"/>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Glacial Indifference Bold"/>
              <a:ea typeface="+mn-ea"/>
              <a:cs typeface="+mn-cs"/>
            </a:endParaRPr>
          </a:p>
        </p:txBody>
      </p:sp>
      <p:sp>
        <p:nvSpPr>
          <p:cNvPr id="13" name="TextBox 13"/>
          <p:cNvSpPr txBox="1"/>
          <p:nvPr/>
        </p:nvSpPr>
        <p:spPr>
          <a:xfrm>
            <a:off x="2150822" y="3937566"/>
            <a:ext cx="3025932" cy="481330"/>
          </a:xfrm>
          <a:prstGeom prst="rect">
            <a:avLst/>
          </a:prstGeom>
        </p:spPr>
        <p:txBody>
          <a:bodyPr lIns="0" tIns="0" rIns="0" bIns="0" rtlCol="0" anchor="t">
            <a:spAutoFit/>
          </a:bodyPr>
          <a:lstStyle/>
          <a:p>
            <a:pPr marL="0" marR="0" lvl="0" indent="0" algn="l" defTabSz="914400" rtl="0" eaLnBrk="1" fontAlgn="auto" latinLnBrk="0" hangingPunct="1">
              <a:lnSpc>
                <a:spcPts val="3739"/>
              </a:lnSpc>
              <a:spcBef>
                <a:spcPts val="0"/>
              </a:spcBef>
              <a:spcAft>
                <a:spcPts val="0"/>
              </a:spcAft>
              <a:buClrTx/>
              <a:buSzTx/>
              <a:buFontTx/>
              <a:buNone/>
              <a:tabLst/>
              <a:defRPr/>
            </a:pPr>
            <a:r>
              <a:rPr kumimoji="0" lang="en-US" sz="3399" b="0" i="0" u="none" strike="noStrike" kern="1200" cap="none" spc="0" normalizeH="0" baseline="0" noProof="0">
                <a:ln>
                  <a:noFill/>
                </a:ln>
                <a:solidFill>
                  <a:srgbClr val="FFFFFF"/>
                </a:solidFill>
                <a:effectLst/>
                <a:uLnTx/>
                <a:uFillTx/>
                <a:latin typeface="Glacial Indifference Bold"/>
                <a:ea typeface="+mn-ea"/>
                <a:cs typeface="+mn-cs"/>
              </a:rPr>
              <a:t>Olas de calor</a:t>
            </a:r>
          </a:p>
        </p:txBody>
      </p:sp>
      <p:grpSp>
        <p:nvGrpSpPr>
          <p:cNvPr id="14" name="Group 14"/>
          <p:cNvGrpSpPr/>
          <p:nvPr/>
        </p:nvGrpSpPr>
        <p:grpSpPr>
          <a:xfrm>
            <a:off x="17487336" y="9627131"/>
            <a:ext cx="967027" cy="339828"/>
            <a:chOff x="0" y="0"/>
            <a:chExt cx="254690" cy="89502"/>
          </a:xfrm>
        </p:grpSpPr>
        <p:sp>
          <p:nvSpPr>
            <p:cNvPr id="15" name="Freeform 15"/>
            <p:cNvSpPr/>
            <p:nvPr/>
          </p:nvSpPr>
          <p:spPr>
            <a:xfrm>
              <a:off x="0" y="0"/>
              <a:ext cx="254690" cy="89502"/>
            </a:xfrm>
            <a:custGeom>
              <a:avLst/>
              <a:gdLst/>
              <a:ahLst/>
              <a:cxnLst/>
              <a:rect l="l" t="t" r="r" b="b"/>
              <a:pathLst>
                <a:path w="254690" h="89502">
                  <a:moveTo>
                    <a:pt x="0" y="0"/>
                  </a:moveTo>
                  <a:lnTo>
                    <a:pt x="254690" y="0"/>
                  </a:lnTo>
                  <a:lnTo>
                    <a:pt x="254690" y="89502"/>
                  </a:lnTo>
                  <a:lnTo>
                    <a:pt x="0" y="89502"/>
                  </a:lnTo>
                  <a:close/>
                </a:path>
              </a:pathLst>
            </a:custGeom>
            <a:solidFill>
              <a:srgbClr val="DD6444"/>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marL="0" marR="0" lvl="0" indent="0" algn="ctr" defTabSz="914400" rtl="0" eaLnBrk="1" fontAlgn="auto" latinLnBrk="0" hangingPunct="1">
                <a:lnSpc>
                  <a:spcPts val="30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7" name="TextBox 17"/>
          <p:cNvSpPr txBox="1"/>
          <p:nvPr/>
        </p:nvSpPr>
        <p:spPr>
          <a:xfrm>
            <a:off x="16275519" y="9500333"/>
            <a:ext cx="983781" cy="568960"/>
          </a:xfrm>
          <a:prstGeom prst="rect">
            <a:avLst/>
          </a:prstGeom>
        </p:spPr>
        <p:txBody>
          <a:bodyPr lIns="0" tIns="0" rIns="0" bIns="0" rtlCol="0" anchor="t">
            <a:spAutoFit/>
          </a:bodyPr>
          <a:lstStyle/>
          <a:p>
            <a:pPr marL="0" marR="0" lvl="0" indent="0" algn="r" defTabSz="914400" rtl="0" eaLnBrk="1" fontAlgn="auto" latinLnBrk="0" hangingPunct="1">
              <a:lnSpc>
                <a:spcPts val="4445"/>
              </a:lnSpc>
              <a:spcBef>
                <a:spcPts val="0"/>
              </a:spcBef>
              <a:spcAft>
                <a:spcPts val="0"/>
              </a:spcAft>
              <a:buClrTx/>
              <a:buSzTx/>
              <a:buFontTx/>
              <a:buNone/>
              <a:tabLst/>
              <a:defRPr/>
            </a:pPr>
            <a:r>
              <a:rPr kumimoji="0" lang="en-US" sz="3500" b="0" i="0" u="none" strike="noStrike" kern="1200" cap="none" spc="0" normalizeH="0" baseline="0" noProof="0">
                <a:ln>
                  <a:noFill/>
                </a:ln>
                <a:solidFill>
                  <a:srgbClr val="DD6444"/>
                </a:solidFill>
                <a:effectLst/>
                <a:uLnTx/>
                <a:uFillTx/>
                <a:latin typeface="Hagrid Heavy"/>
                <a:ea typeface="+mn-ea"/>
                <a:cs typeface="+mn-cs"/>
              </a:rPr>
              <a:t>05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326</Words>
  <Application>Microsoft Office PowerPoint</Application>
  <PresentationFormat>Personalizado</PresentationFormat>
  <Paragraphs>57</Paragraphs>
  <Slides>7</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vt:i4>
      </vt:variant>
    </vt:vector>
  </HeadingPairs>
  <TitlesOfParts>
    <vt:vector size="14" baseType="lpstr">
      <vt:lpstr>Arial</vt:lpstr>
      <vt:lpstr>Hagrid Heavy</vt:lpstr>
      <vt:lpstr>Glacial Indifference Bold</vt:lpstr>
      <vt:lpstr>Glacial Indifference</vt:lpstr>
      <vt:lpstr>Calibri</vt:lpstr>
      <vt:lpstr>Hagrid Heavy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Copia de TFG: Presentacion</dc:title>
  <cp:lastModifiedBy>Alvaro Sanchez Perez</cp:lastModifiedBy>
  <cp:revision>5</cp:revision>
  <dcterms:created xsi:type="dcterms:W3CDTF">2006-08-16T00:00:00Z</dcterms:created>
  <dcterms:modified xsi:type="dcterms:W3CDTF">2023-03-12T18:33:34Z</dcterms:modified>
  <dc:identifier>DAFcdq9Lj3I</dc:identifier>
</cp:coreProperties>
</file>